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49"/>
  </p:notesMasterIdLst>
  <p:sldIdLst>
    <p:sldId id="256" r:id="rId2"/>
    <p:sldId id="257" r:id="rId3"/>
    <p:sldId id="304" r:id="rId4"/>
    <p:sldId id="294" r:id="rId5"/>
    <p:sldId id="298" r:id="rId6"/>
    <p:sldId id="297" r:id="rId7"/>
    <p:sldId id="299" r:id="rId8"/>
    <p:sldId id="300" r:id="rId9"/>
    <p:sldId id="301" r:id="rId10"/>
    <p:sldId id="295" r:id="rId11"/>
    <p:sldId id="302" r:id="rId12"/>
    <p:sldId id="303" r:id="rId13"/>
    <p:sldId id="305" r:id="rId14"/>
    <p:sldId id="306" r:id="rId15"/>
    <p:sldId id="296" r:id="rId16"/>
    <p:sldId id="307" r:id="rId17"/>
    <p:sldId id="533" r:id="rId18"/>
    <p:sldId id="584" r:id="rId19"/>
    <p:sldId id="585" r:id="rId20"/>
    <p:sldId id="521" r:id="rId21"/>
    <p:sldId id="308" r:id="rId22"/>
    <p:sldId id="587" r:id="rId23"/>
    <p:sldId id="588" r:id="rId24"/>
    <p:sldId id="586" r:id="rId25"/>
    <p:sldId id="589" r:id="rId26"/>
    <p:sldId id="590" r:id="rId27"/>
    <p:sldId id="406" r:id="rId28"/>
    <p:sldId id="332" r:id="rId29"/>
    <p:sldId id="333" r:id="rId30"/>
    <p:sldId id="591" r:id="rId31"/>
    <p:sldId id="434" r:id="rId32"/>
    <p:sldId id="594" r:id="rId33"/>
    <p:sldId id="625" r:id="rId34"/>
    <p:sldId id="626" r:id="rId35"/>
    <p:sldId id="627" r:id="rId36"/>
    <p:sldId id="592" r:id="rId37"/>
    <p:sldId id="593" r:id="rId38"/>
    <p:sldId id="622" r:id="rId39"/>
    <p:sldId id="624" r:id="rId40"/>
    <p:sldId id="628" r:id="rId41"/>
    <p:sldId id="629" r:id="rId42"/>
    <p:sldId id="630" r:id="rId43"/>
    <p:sldId id="631" r:id="rId44"/>
    <p:sldId id="632" r:id="rId45"/>
    <p:sldId id="636" r:id="rId46"/>
    <p:sldId id="635" r:id="rId47"/>
    <p:sldId id="634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Fjalla One" panose="02000506040000020004" pitchFamily="2" charset="0"/>
      <p:regular r:id="rId54"/>
    </p:embeddedFont>
    <p:embeddedFont>
      <p:font typeface="Quicksand" pitchFamily="2" charset="77"/>
      <p:regular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" panose="02000000000000000000" pitchFamily="2" charset="0"/>
      <p:regular r:id="rId60"/>
      <p:bold r:id="rId61"/>
      <p:italic r:id="rId62"/>
      <p:boldItalic r:id="rId63"/>
    </p:embeddedFont>
    <p:embeddedFont>
      <p:font typeface="Roboto Light" panose="02000000000000000000" pitchFamily="2" charset="0"/>
      <p:regular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4"/>
    <p:restoredTop sz="77018"/>
  </p:normalViewPr>
  <p:slideViewPr>
    <p:cSldViewPr snapToGrid="0" snapToObjects="1">
      <p:cViewPr>
        <p:scale>
          <a:sx n="91" d="100"/>
          <a:sy n="91" d="100"/>
        </p:scale>
        <p:origin x="465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22CFE-9AA8-D144-8578-7F109176E16D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3E66D-413E-1C40-A1CD-A56107B4B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Euclidean geometry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7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Suppose we</a:t>
            </a:r>
            <a:r>
              <a:rPr lang="en-US" baseline="0" dirty="0"/>
              <a:t> are making our decision</a:t>
            </a:r>
          </a:p>
          <a:p>
            <a:endParaRPr lang="en-US" baseline="0" dirty="0"/>
          </a:p>
          <a:p>
            <a:r>
              <a:rPr lang="en-US" baseline="0" dirty="0"/>
              <a:t>When we make our decision, we consider many factors, such as.</a:t>
            </a:r>
          </a:p>
          <a:p>
            <a:r>
              <a:rPr lang="en-US" baseline="0" dirty="0"/>
              <a:t>And when we consider this factor, we are imagining an opponent</a:t>
            </a:r>
          </a:p>
          <a:p>
            <a:endParaRPr lang="en-US" baseline="0" dirty="0"/>
          </a:p>
          <a:p>
            <a:r>
              <a:rPr lang="en-US" baseline="0" dirty="0"/>
              <a:t>If we are offender, we may also attack our opponent, and thus we need to consider his computing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6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Abstractly,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There</a:t>
            </a:r>
            <a:r>
              <a:rPr lang="en-US" baseline="0" dirty="0"/>
              <a:t> is no apparent answer for which action to choose when discover a vulnerability, as all actions have side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4FF3400-2AC7-6940-BB84-1BD5C7DC9CE7}" type="slidenum">
              <a:rPr lang="en-US" smtClean="0">
                <a:latin typeface="Roboto Light"/>
                <a:ea typeface="Roboto Light"/>
                <a:cs typeface="Roboto Light"/>
              </a:rPr>
              <a:t>30</a:t>
            </a:fld>
            <a:endParaRPr lang="en-US" dirty="0"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78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In the single round model, players are only</a:t>
            </a:r>
            <a:r>
              <a:rPr lang="en-US" baseline="0" dirty="0"/>
              <a:t> allowed to make one actions at same time</a:t>
            </a:r>
          </a:p>
          <a:p>
            <a:pPr marL="158750" indent="0">
              <a:buNone/>
            </a:pPr>
            <a:r>
              <a:rPr lang="en-US" baseline="0" dirty="0"/>
              <a:t>multiple actions, not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4FF3400-2AC7-6940-BB84-1BD5C7DC9CE7}" type="slidenum">
              <a:rPr lang="en-US" smtClean="0">
                <a:latin typeface="Roboto Light"/>
                <a:ea typeface="Roboto Light"/>
                <a:cs typeface="Roboto Light"/>
              </a:rPr>
              <a:t>31</a:t>
            </a:fld>
            <a:endParaRPr lang="en-US" dirty="0"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905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8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03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do both techniques and decision.</a:t>
            </a:r>
          </a:p>
          <a:p>
            <a:r>
              <a:rPr lang="en-US" baseline="0" dirty="0"/>
              <a:t>Moreover, I connect techniques and decision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2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mathematical definition of a computer and program, which became known as a Turing machine;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halting problem is undecidable over Turing machines.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4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answer is that we need to consider them together, 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decision</a:t>
            </a:r>
            <a:r>
              <a:rPr lang="en-US" baseline="0" dirty="0"/>
              <a:t> -&gt; skill level of binary analysis</a:t>
            </a:r>
          </a:p>
          <a:p>
            <a:r>
              <a:rPr lang="en-US" baseline="0" dirty="0"/>
              <a:t>optimal decision -&gt; how good we are at binary analysis</a:t>
            </a:r>
          </a:p>
          <a:p>
            <a:r>
              <a:rPr lang="en-US" baseline="0" dirty="0"/>
              <a:t>and this requires security domain knowledge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e.g. patch-based exploit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On</a:t>
            </a:r>
            <a:r>
              <a:rPr lang="en-US" baseline="0" dirty="0"/>
              <a:t> the other hand</a:t>
            </a:r>
          </a:p>
          <a:p>
            <a:r>
              <a:rPr lang="en-US" baseline="0" dirty="0"/>
              <a:t>Techniques can benefit from decisions</a:t>
            </a:r>
          </a:p>
          <a:p>
            <a:r>
              <a:rPr lang="en-US" baseline="0" dirty="0"/>
              <a:t>decision directs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baseline="0" dirty="0"/>
              <a:t>so that we can develop techniques more specifically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9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do both techniques and decision.</a:t>
            </a:r>
          </a:p>
          <a:p>
            <a:r>
              <a:rPr lang="en-US" baseline="0" dirty="0"/>
              <a:t>Moreover, I connect techniques and decision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and No?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3E66D-413E-1C40-A1CD-A56107B4B7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aseline="0" dirty="0" err="1"/>
              <a:t>wannacry</a:t>
            </a:r>
            <a:r>
              <a:rPr lang="en-US" baseline="0" dirty="0"/>
              <a:t> attack reveals two issues in software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410B5-EE3F-C040-B434-C013051410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0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ctive Academic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00" y="4780775"/>
            <a:ext cx="113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Font typeface="Fjalla One"/>
              <a:buNone/>
              <a:defRPr sz="5200">
                <a:solidFill>
                  <a:srgbClr val="45ADA8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ADA8"/>
              </a:buClr>
              <a:buSzPts val="5200"/>
              <a:buNone/>
              <a:defRPr sz="5200">
                <a:solidFill>
                  <a:srgbClr val="45ADA8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32100" y="3953154"/>
            <a:ext cx="113608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3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" name="Shape 13"/>
          <p:cNvCxnSpPr/>
          <p:nvPr/>
        </p:nvCxnSpPr>
        <p:spPr>
          <a:xfrm>
            <a:off x="403600" y="4597878"/>
            <a:ext cx="1138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669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Fjalla One"/>
              <a:buNone/>
              <a:defRPr sz="32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Font typeface="Roboto"/>
              <a:buChar char="⌾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Font typeface="Wingdings" pitchFamily="2" charset="2"/>
              <a:buChar char="§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" name="Shape 21"/>
          <p:cNvCxnSpPr/>
          <p:nvPr/>
        </p:nvCxnSpPr>
        <p:spPr>
          <a:xfrm>
            <a:off x="488800" y="435275"/>
            <a:ext cx="11214400" cy="0"/>
          </a:xfrm>
          <a:prstGeom prst="straightConnector1">
            <a:avLst/>
          </a:prstGeom>
          <a:noFill/>
          <a:ln w="9525" cap="flat" cmpd="sng">
            <a:solidFill>
              <a:srgbClr val="B5ADA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hape 22"/>
          <p:cNvSpPr txBox="1"/>
          <p:nvPr userDrawn="1"/>
        </p:nvSpPr>
        <p:spPr>
          <a:xfrm>
            <a:off x="415600" y="114802"/>
            <a:ext cx="8016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5ADAA"/>
                </a:solidFill>
                <a:latin typeface="Fjalla One"/>
                <a:ea typeface="Fjalla One"/>
                <a:cs typeface="Fjalla One"/>
                <a:sym typeface="Fjalla One"/>
              </a:rPr>
              <a:t>CSE 591 Computer Security: Techniques and Tactics</a:t>
            </a:r>
            <a:endParaRPr sz="1400" dirty="0">
              <a:solidFill>
                <a:srgbClr val="B5ADAA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15600" y="669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jalla One"/>
              <a:buNone/>
              <a:defRPr sz="3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488800" y="435275"/>
            <a:ext cx="11214400" cy="0"/>
          </a:xfrm>
          <a:prstGeom prst="straightConnector1">
            <a:avLst/>
          </a:prstGeom>
          <a:noFill/>
          <a:ln w="9525" cap="flat" cmpd="sng">
            <a:solidFill>
              <a:srgbClr val="B5ADA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32"/>
          <p:cNvSpPr txBox="1"/>
          <p:nvPr/>
        </p:nvSpPr>
        <p:spPr>
          <a:xfrm>
            <a:off x="415600" y="114802"/>
            <a:ext cx="8016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5ADAA"/>
                </a:solidFill>
                <a:latin typeface="Fjalla One"/>
                <a:ea typeface="Fjalla One"/>
                <a:cs typeface="Fjalla One"/>
                <a:sym typeface="Fjalla One"/>
              </a:rPr>
              <a:t>TIFFANY BAO</a:t>
            </a:r>
            <a:endParaRPr sz="1400">
              <a:solidFill>
                <a:srgbClr val="B5ADAA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45ADA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jalla One"/>
              <a:buNone/>
              <a:defRPr sz="4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0">
                <a:solidFill>
                  <a:srgbClr val="39C0B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2pPr>
            <a:lvl3pPr marL="1371600" lvl="2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rtl="0">
              <a:spcBef>
                <a:spcPts val="1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 rtl="0">
              <a:spcBef>
                <a:spcPts val="1600"/>
              </a:spcBef>
              <a:spcAft>
                <a:spcPts val="160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/>
          <p:nvPr/>
        </p:nvSpPr>
        <p:spPr>
          <a:xfrm>
            <a:off x="797984" y="3018850"/>
            <a:ext cx="826422" cy="820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B5ADAA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59" name="Shape 59"/>
          <p:cNvSpPr txBox="1"/>
          <p:nvPr/>
        </p:nvSpPr>
        <p:spPr>
          <a:xfrm>
            <a:off x="667846" y="3129825"/>
            <a:ext cx="1074507" cy="107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594F4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49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ffanybao.com/courses/cse591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C317-6F5C-3D42-B512-67959101A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4780775"/>
            <a:ext cx="11360800" cy="799200"/>
          </a:xfrm>
        </p:spPr>
        <p:txBody>
          <a:bodyPr/>
          <a:lstStyle/>
          <a:p>
            <a:r>
              <a:rPr lang="en-US" dirty="0"/>
              <a:t>From Science, Computer Science, to Software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6123F-E999-104C-B70B-BFCB29CFE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Security: Techniques and Tactics</a:t>
            </a:r>
          </a:p>
        </p:txBody>
      </p:sp>
    </p:spTree>
    <p:extLst>
      <p:ext uri="{BB962C8B-B14F-4D97-AF65-F5344CB8AC3E}">
        <p14:creationId xmlns:p14="http://schemas.microsoft.com/office/powerpoint/2010/main" val="398752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B3C8-28AE-1A49-8C03-82357DE2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24BFA-0C59-B643-9CF5-D5064CB6A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Given: A program </a:t>
            </a:r>
            <a:r>
              <a:rPr lang="en-US" sz="2800" b="1" dirty="0"/>
              <a:t>P</a:t>
            </a:r>
            <a:r>
              <a:rPr lang="en-US" sz="2800" dirty="0"/>
              <a:t>, an input to the program, </a:t>
            </a:r>
            <a:r>
              <a:rPr lang="en-US" sz="2800" b="1" dirty="0"/>
              <a:t>I</a:t>
            </a:r>
          </a:p>
          <a:p>
            <a:endParaRPr lang="en-US" sz="2800" dirty="0"/>
          </a:p>
          <a:p>
            <a:r>
              <a:rPr lang="en-US" sz="2800" dirty="0"/>
              <a:t>Produce: Whether the program </a:t>
            </a:r>
            <a:r>
              <a:rPr lang="en-US" sz="2800" b="1" dirty="0"/>
              <a:t>P</a:t>
            </a:r>
            <a:r>
              <a:rPr lang="en-US" sz="2800" dirty="0"/>
              <a:t> will eventually halt when </a:t>
            </a:r>
            <a:r>
              <a:rPr lang="en-US" sz="2800" b="1" dirty="0"/>
              <a:t>P</a:t>
            </a:r>
            <a:r>
              <a:rPr lang="en-US" sz="2800" dirty="0"/>
              <a:t> runs with the input </a:t>
            </a:r>
            <a:r>
              <a:rPr lang="en-US" sz="2800" b="1" dirty="0"/>
              <a:t>I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74E85-3552-AC45-AACA-DCC4FB21C7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2DBDC-A4E1-C34B-A57D-50DA2437AEAE}"/>
              </a:ext>
            </a:extLst>
          </p:cNvPr>
          <p:cNvSpPr txBox="1"/>
          <p:nvPr/>
        </p:nvSpPr>
        <p:spPr>
          <a:xfrm>
            <a:off x="1028700" y="4457700"/>
            <a:ext cx="47624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(1)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continue;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0E9E6-FD25-8545-ACE0-B93E99793694}"/>
              </a:ext>
            </a:extLst>
          </p:cNvPr>
          <p:cNvSpPr txBox="1"/>
          <p:nvPr/>
        </p:nvSpPr>
        <p:spPr>
          <a:xfrm>
            <a:off x="6400804" y="4457700"/>
            <a:ext cx="496388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(input, “exit” == 0)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  </a:t>
            </a:r>
          </a:p>
        </p:txBody>
      </p:sp>
    </p:spTree>
    <p:extLst>
      <p:ext uri="{BB962C8B-B14F-4D97-AF65-F5344CB8AC3E}">
        <p14:creationId xmlns:p14="http://schemas.microsoft.com/office/powerpoint/2010/main" val="16296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24B6-B878-E74B-B2E9-653DF56F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D9EAB-B47E-354E-A18B-685455277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sz="3200" dirty="0"/>
              <a:t>A general algorithm to solve the halting problem for </a:t>
            </a:r>
            <a:r>
              <a:rPr lang="en-US" sz="3200" b="1" dirty="0"/>
              <a:t>all</a:t>
            </a:r>
            <a:r>
              <a:rPr lang="en-US" sz="3200" dirty="0"/>
              <a:t> possible program-input pairs </a:t>
            </a:r>
            <a:r>
              <a:rPr lang="en-US" sz="3200" b="1" dirty="0"/>
              <a:t>cannot exist</a:t>
            </a:r>
            <a:r>
              <a:rPr lang="en-US" sz="3200" dirty="0"/>
              <a:t>.</a:t>
            </a:r>
          </a:p>
          <a:p>
            <a:pPr marL="76200" indent="0">
              <a:buNone/>
            </a:pPr>
            <a:endParaRPr lang="en-US" dirty="0"/>
          </a:p>
          <a:p>
            <a:pPr marL="76200" indent="0" algn="r">
              <a:buNone/>
            </a:pPr>
            <a:r>
              <a:rPr lang="en-US" dirty="0"/>
              <a:t>Alan Turing, 1936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C91CC-A888-5844-9329-236C6B7142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198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148F-D174-374C-B6D1-4C36B84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69DBD-4FD1-5149-B83E-498A4C02D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A3FB8-0842-E447-8212-366B5BBD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007507"/>
            <a:ext cx="7874000" cy="313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6F2B2-FA3C-B740-BFA4-99A2A271FE07}"/>
              </a:ext>
            </a:extLst>
          </p:cNvPr>
          <p:cNvSpPr txBox="1"/>
          <p:nvPr/>
        </p:nvSpPr>
        <p:spPr>
          <a:xfrm>
            <a:off x="1430001" y="2902019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FEF7D-8743-7749-A284-106334AEFB13}"/>
              </a:ext>
            </a:extLst>
          </p:cNvPr>
          <p:cNvSpPr txBox="1"/>
          <p:nvPr/>
        </p:nvSpPr>
        <p:spPr>
          <a:xfrm>
            <a:off x="2057137" y="402321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Input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7924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148F-D174-374C-B6D1-4C36B84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69DBD-4FD1-5149-B83E-498A4C02D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A3FB8-0842-E447-8212-366B5BBD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007507"/>
            <a:ext cx="7874000" cy="313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6F2B2-FA3C-B740-BFA4-99A2A271FE07}"/>
              </a:ext>
            </a:extLst>
          </p:cNvPr>
          <p:cNvSpPr txBox="1"/>
          <p:nvPr/>
        </p:nvSpPr>
        <p:spPr>
          <a:xfrm>
            <a:off x="1430001" y="2902019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FEF7D-8743-7749-A284-106334AEFB13}"/>
              </a:ext>
            </a:extLst>
          </p:cNvPr>
          <p:cNvSpPr txBox="1"/>
          <p:nvPr/>
        </p:nvSpPr>
        <p:spPr>
          <a:xfrm>
            <a:off x="1436651" y="4023213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410091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15C1-4C70-564B-B8C3-AD761B45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69567"/>
            <a:ext cx="5439058" cy="763500"/>
          </a:xfrm>
        </p:spPr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CD320-3DFF-1A4C-8A3B-2592E2B5B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376425"/>
            <a:ext cx="11360800" cy="1715407"/>
          </a:xfrm>
        </p:spPr>
        <p:txBody>
          <a:bodyPr/>
          <a:lstStyle/>
          <a:p>
            <a:pPr marL="76200" indent="0">
              <a:buNone/>
            </a:pPr>
            <a:r>
              <a:rPr lang="en-US" sz="2800" dirty="0"/>
              <a:t>Consider  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H(K,K)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66D36-FA49-D144-99C5-83DE918E1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E3E51-D3A7-B640-9084-D0C28C0E7F75}"/>
              </a:ext>
            </a:extLst>
          </p:cNvPr>
          <p:cNvSpPr txBox="1"/>
          <p:nvPr/>
        </p:nvSpPr>
        <p:spPr>
          <a:xfrm>
            <a:off x="831019" y="2146864"/>
            <a:ext cx="47933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H(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= halt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A465C-8213-0147-BB6D-BAF6A44E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534" y="678930"/>
            <a:ext cx="4305877" cy="1715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644D4-B149-6441-ABBA-F3D3ABFA04C0}"/>
              </a:ext>
            </a:extLst>
          </p:cNvPr>
          <p:cNvSpPr txBox="1"/>
          <p:nvPr/>
        </p:nvSpPr>
        <p:spPr>
          <a:xfrm>
            <a:off x="6201724" y="1171071"/>
            <a:ext cx="158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01385-A40D-4A48-8B18-F33D97738DD5}"/>
              </a:ext>
            </a:extLst>
          </p:cNvPr>
          <p:cNvSpPr txBox="1"/>
          <p:nvPr/>
        </p:nvSpPr>
        <p:spPr>
          <a:xfrm>
            <a:off x="6201724" y="1746754"/>
            <a:ext cx="160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21824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8CEE-6CD3-134C-B474-FF930E28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Complexity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B4F20-982F-8F4B-AD39-A2B07441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82A4-5604-5446-8741-3EBB8D4FF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7D925-88E5-D34E-8D25-14960835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23" y="1292539"/>
            <a:ext cx="7478830" cy="4925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50043-7B3C-694F-900D-112022F60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085" b="30003"/>
          <a:stretch/>
        </p:blipFill>
        <p:spPr>
          <a:xfrm>
            <a:off x="7883186" y="1226926"/>
            <a:ext cx="3683181" cy="538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FD98-D798-BE40-B9AB-FB6B34391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288D1-C2B2-4A4F-A395-F6796A851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sz="2800" dirty="0"/>
              <a:t>… it’s all about bugs.</a:t>
            </a:r>
          </a:p>
          <a:p>
            <a:pPr marL="76200" indent="0">
              <a:buNone/>
            </a:pPr>
            <a:endParaRPr lang="en-US" sz="2800" dirty="0"/>
          </a:p>
          <a:p>
            <a:pPr marL="76200" indent="0">
              <a:buNone/>
            </a:pPr>
            <a:r>
              <a:rPr lang="en-US" sz="2800" dirty="0"/>
              <a:t>Find bugs, deal with bugs, and live with bugs.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C62A9-C101-DD44-824A-D329B4A5E5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353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6998075" y="2751195"/>
            <a:ext cx="3967753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67" dirty="0">
                <a:solidFill>
                  <a:schemeClr val="tx1"/>
                </a:solidFill>
                <a:latin typeface="Roboto Light"/>
                <a:ea typeface="Fjalla One"/>
                <a:cs typeface="Roboto Light"/>
                <a:sym typeface="Fjalla One"/>
              </a:rPr>
              <a:t>Deal with Bugs</a:t>
            </a:r>
          </a:p>
          <a:p>
            <a:pPr algn="ctr"/>
            <a:r>
              <a:rPr lang="en-US" sz="2667" dirty="0">
                <a:solidFill>
                  <a:schemeClr val="tx1"/>
                </a:solidFill>
                <a:latin typeface="Roboto Light"/>
                <a:cs typeface="Roboto Light"/>
                <a:sym typeface="Fjalla One"/>
              </a:rPr>
              <a:t>(Tactics and Techniques)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78876" y="2479416"/>
            <a:ext cx="4806137" cy="1436272"/>
          </a:xfrm>
          <a:prstGeom prst="rect">
            <a:avLst/>
          </a:prstGeom>
          <a:noFill/>
          <a:ln>
            <a:solidFill>
              <a:srgbClr val="DE7E2B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Rectangle 8"/>
          <p:cNvSpPr/>
          <p:nvPr/>
        </p:nvSpPr>
        <p:spPr>
          <a:xfrm>
            <a:off x="2116249" y="2751195"/>
            <a:ext cx="2140330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67" dirty="0">
                <a:latin typeface="Roboto Light"/>
                <a:ea typeface="Fjalla One"/>
                <a:cs typeface="Roboto Light"/>
                <a:sym typeface="Fjalla One"/>
              </a:rPr>
              <a:t>Find Bugs</a:t>
            </a:r>
          </a:p>
          <a:p>
            <a:pPr algn="ctr"/>
            <a:r>
              <a:rPr lang="en-US" sz="2667" dirty="0">
                <a:latin typeface="Roboto Light"/>
                <a:cs typeface="Roboto Light"/>
                <a:sym typeface="Fjalla One"/>
              </a:rPr>
              <a:t>(Techniques)</a:t>
            </a:r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8489" y="2479416"/>
            <a:ext cx="4815840" cy="1436272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186575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Security</a:t>
            </a:r>
            <a:endParaRPr lang="en-US" baseline="30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4" name="Rectangle 3"/>
          <p:cNvSpPr/>
          <p:nvPr/>
        </p:nvSpPr>
        <p:spPr>
          <a:xfrm>
            <a:off x="6578876" y="2479416"/>
            <a:ext cx="4806137" cy="1436272"/>
          </a:xfrm>
          <a:prstGeom prst="rect">
            <a:avLst/>
          </a:prstGeom>
          <a:noFill/>
          <a:ln>
            <a:solidFill>
              <a:srgbClr val="DE7E2B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2" name="Rectangle 11"/>
          <p:cNvSpPr/>
          <p:nvPr/>
        </p:nvSpPr>
        <p:spPr>
          <a:xfrm>
            <a:off x="778489" y="2479416"/>
            <a:ext cx="4815840" cy="1436272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Right Arrow 9"/>
          <p:cNvSpPr/>
          <p:nvPr/>
        </p:nvSpPr>
        <p:spPr>
          <a:xfrm>
            <a:off x="4893935" y="2569418"/>
            <a:ext cx="2404132" cy="436988"/>
          </a:xfrm>
          <a:prstGeom prst="rightArrow">
            <a:avLst/>
          </a:prstGeom>
          <a:solidFill>
            <a:srgbClr val="DE7E2B"/>
          </a:solidFill>
          <a:ln>
            <a:solidFill>
              <a:srgbClr val="DE7E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4" name="TextBox 13"/>
          <p:cNvSpPr txBox="1"/>
          <p:nvPr/>
        </p:nvSpPr>
        <p:spPr>
          <a:xfrm>
            <a:off x="3692834" y="1617649"/>
            <a:ext cx="484619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Roboto"/>
                <a:cs typeface="Roboto"/>
              </a:rPr>
              <a:t>Requires Technical Knowledge</a:t>
            </a:r>
            <a:endParaRPr lang="en-US" sz="2667" baseline="30000" dirty="0">
              <a:latin typeface="Roboto"/>
              <a:cs typeface="Robot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B09FE-303C-7044-B58A-910C65726831}"/>
              </a:ext>
            </a:extLst>
          </p:cNvPr>
          <p:cNvSpPr/>
          <p:nvPr/>
        </p:nvSpPr>
        <p:spPr>
          <a:xfrm>
            <a:off x="6998075" y="2751195"/>
            <a:ext cx="3967753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67" dirty="0">
                <a:solidFill>
                  <a:schemeClr val="tx1"/>
                </a:solidFill>
                <a:latin typeface="Roboto Light"/>
                <a:ea typeface="Fjalla One"/>
                <a:cs typeface="Roboto Light"/>
                <a:sym typeface="Fjalla One"/>
              </a:rPr>
              <a:t>Deal with Bugs</a:t>
            </a:r>
          </a:p>
          <a:p>
            <a:pPr algn="ctr"/>
            <a:r>
              <a:rPr lang="en-US" sz="2667" dirty="0">
                <a:solidFill>
                  <a:schemeClr val="tx1"/>
                </a:solidFill>
                <a:latin typeface="Roboto Light"/>
                <a:cs typeface="Roboto Light"/>
                <a:sym typeface="Fjalla One"/>
              </a:rPr>
              <a:t>(Tactics and Techniques)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0C99BE-DF2C-7641-A04A-7C04CA75B7D5}"/>
              </a:ext>
            </a:extLst>
          </p:cNvPr>
          <p:cNvSpPr/>
          <p:nvPr/>
        </p:nvSpPr>
        <p:spPr>
          <a:xfrm>
            <a:off x="2116249" y="2751195"/>
            <a:ext cx="2140330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67" dirty="0">
                <a:latin typeface="Roboto Light"/>
                <a:ea typeface="Fjalla One"/>
                <a:cs typeface="Roboto Light"/>
                <a:sym typeface="Fjalla One"/>
              </a:rPr>
              <a:t>Find Bugs</a:t>
            </a:r>
          </a:p>
          <a:p>
            <a:pPr algn="ctr"/>
            <a:r>
              <a:rPr lang="en-US" sz="2667" dirty="0">
                <a:latin typeface="Roboto Light"/>
                <a:cs typeface="Roboto Light"/>
                <a:sym typeface="Fjalla One"/>
              </a:rPr>
              <a:t>(Techniques)</a:t>
            </a:r>
            <a:endParaRPr lang="en-US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0307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Security</a:t>
            </a:r>
            <a:endParaRPr lang="en-US" baseline="30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4" name="Rectangle 3"/>
          <p:cNvSpPr/>
          <p:nvPr/>
        </p:nvSpPr>
        <p:spPr>
          <a:xfrm>
            <a:off x="6578876" y="2479416"/>
            <a:ext cx="4806137" cy="1436272"/>
          </a:xfrm>
          <a:prstGeom prst="rect">
            <a:avLst/>
          </a:prstGeom>
          <a:noFill/>
          <a:ln>
            <a:solidFill>
              <a:srgbClr val="DE7E2B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2" name="Rectangle 11"/>
          <p:cNvSpPr/>
          <p:nvPr/>
        </p:nvSpPr>
        <p:spPr>
          <a:xfrm>
            <a:off x="778489" y="2479416"/>
            <a:ext cx="4815840" cy="1436272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3" name="Right Arrow 12"/>
          <p:cNvSpPr/>
          <p:nvPr/>
        </p:nvSpPr>
        <p:spPr>
          <a:xfrm flipH="1">
            <a:off x="4818335" y="3422929"/>
            <a:ext cx="2404132" cy="4369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4" name="TextBox 13"/>
          <p:cNvSpPr txBox="1"/>
          <p:nvPr/>
        </p:nvSpPr>
        <p:spPr>
          <a:xfrm>
            <a:off x="3887649" y="4369191"/>
            <a:ext cx="435888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Roboto"/>
                <a:cs typeface="Roboto"/>
              </a:rPr>
              <a:t>Directs Techniques In Need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A582B-3A2C-F445-9E48-BFBE0918BDC1}"/>
              </a:ext>
            </a:extLst>
          </p:cNvPr>
          <p:cNvSpPr/>
          <p:nvPr/>
        </p:nvSpPr>
        <p:spPr>
          <a:xfrm>
            <a:off x="6998075" y="2751195"/>
            <a:ext cx="3967753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67" dirty="0">
                <a:solidFill>
                  <a:schemeClr val="tx1"/>
                </a:solidFill>
                <a:latin typeface="Roboto Light"/>
                <a:ea typeface="Fjalla One"/>
                <a:cs typeface="Roboto Light"/>
                <a:sym typeface="Fjalla One"/>
              </a:rPr>
              <a:t>Deal with Bugs</a:t>
            </a:r>
          </a:p>
          <a:p>
            <a:pPr algn="ctr"/>
            <a:r>
              <a:rPr lang="en-US" sz="2667" dirty="0">
                <a:solidFill>
                  <a:schemeClr val="tx1"/>
                </a:solidFill>
                <a:latin typeface="Roboto Light"/>
                <a:cs typeface="Roboto Light"/>
                <a:sym typeface="Fjalla One"/>
              </a:rPr>
              <a:t>(Tactics and Techniques)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61DE3-9D4D-4043-A4E5-C62908A267C2}"/>
              </a:ext>
            </a:extLst>
          </p:cNvPr>
          <p:cNvSpPr/>
          <p:nvPr/>
        </p:nvSpPr>
        <p:spPr>
          <a:xfrm>
            <a:off x="2116249" y="2751195"/>
            <a:ext cx="2140330" cy="913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67" dirty="0">
                <a:latin typeface="Roboto Light"/>
                <a:ea typeface="Fjalla One"/>
                <a:cs typeface="Roboto Light"/>
                <a:sym typeface="Fjalla One"/>
              </a:rPr>
              <a:t>Find Bugs</a:t>
            </a:r>
          </a:p>
          <a:p>
            <a:pPr algn="ctr"/>
            <a:r>
              <a:rPr lang="en-US" sz="2667" dirty="0">
                <a:latin typeface="Roboto Light"/>
                <a:cs typeface="Roboto Light"/>
                <a:sym typeface="Fjalla One"/>
              </a:rPr>
              <a:t>(Techniques)</a:t>
            </a:r>
            <a:endParaRPr lang="en-US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561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FC2B7-41CE-7F47-A2B6-4527655C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443438-7EA3-ED43-A12B-3570B6847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Website: </a:t>
            </a:r>
          </a:p>
          <a:p>
            <a:pPr marL="76200" indent="0">
              <a:buNone/>
            </a:pPr>
            <a:r>
              <a:rPr lang="en-US" dirty="0"/>
              <a:t>     </a:t>
            </a:r>
            <a:r>
              <a:rPr lang="en-US" dirty="0">
                <a:hlinkClick r:id="rId2"/>
              </a:rPr>
              <a:t>https://www.tiffanybao.com/courses/cse591/</a:t>
            </a:r>
            <a:r>
              <a:rPr lang="en-US" dirty="0"/>
              <a:t> </a:t>
            </a:r>
          </a:p>
          <a:p>
            <a:pPr marL="76200" indent="0">
              <a:buNone/>
            </a:pPr>
            <a:r>
              <a:rPr lang="en-US" dirty="0"/>
              <a:t>     Schedule by the first project cycle will be on soon.</a:t>
            </a:r>
          </a:p>
          <a:p>
            <a:pPr marL="76200" indent="0">
              <a:buNone/>
            </a:pPr>
            <a:r>
              <a:rPr lang="en-US" dirty="0"/>
              <a:t>     I will announce when it is ready.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Done with submitting your favorite projects?</a:t>
            </a:r>
          </a:p>
          <a:p>
            <a:r>
              <a:rPr lang="en-US" dirty="0"/>
              <a:t>Topic Presentation: Starting with </a:t>
            </a:r>
            <a:r>
              <a:rPr lang="en-US" b="1" dirty="0"/>
              <a:t>next Monday (Jan 14th)</a:t>
            </a:r>
          </a:p>
          <a:p>
            <a:endParaRPr lang="en-US" b="1" dirty="0"/>
          </a:p>
          <a:p>
            <a:r>
              <a:rPr lang="en-US" b="1" dirty="0"/>
              <a:t>Teams are encouraged to come to my office hour for more project information.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3CED7-5F31-3B48-91AA-F571E4086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071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15600" y="679710"/>
            <a:ext cx="11360800" cy="763500"/>
          </a:xfrm>
        </p:spPr>
        <p:txBody>
          <a:bodyPr anchor="ctr"/>
          <a:lstStyle/>
          <a:p>
            <a:pPr marL="101597"/>
            <a:r>
              <a:rPr lang="en-US" dirty="0">
                <a:solidFill>
                  <a:srgbClr val="000000"/>
                </a:solidFill>
              </a:rPr>
              <a:t>The Future of Software Security: Cyber Autonomy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17" name="Rectangle 16"/>
          <p:cNvSpPr/>
          <p:nvPr/>
        </p:nvSpPr>
        <p:spPr>
          <a:xfrm>
            <a:off x="6578876" y="3898555"/>
            <a:ext cx="4806137" cy="1436272"/>
          </a:xfrm>
          <a:prstGeom prst="rect">
            <a:avLst/>
          </a:prstGeom>
          <a:noFill/>
          <a:ln>
            <a:solidFill>
              <a:srgbClr val="DE7E2B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9" name="Rectangle 18"/>
          <p:cNvSpPr/>
          <p:nvPr/>
        </p:nvSpPr>
        <p:spPr>
          <a:xfrm>
            <a:off x="778489" y="3898555"/>
            <a:ext cx="4815840" cy="1436272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0" name="Right Arrow 19"/>
          <p:cNvSpPr/>
          <p:nvPr/>
        </p:nvSpPr>
        <p:spPr>
          <a:xfrm flipH="1">
            <a:off x="4893935" y="4842067"/>
            <a:ext cx="2404132" cy="4369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1" name="TextBox 20"/>
          <p:cNvSpPr txBox="1"/>
          <p:nvPr/>
        </p:nvSpPr>
        <p:spPr>
          <a:xfrm>
            <a:off x="4082599" y="5644064"/>
            <a:ext cx="39629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Roboto Light"/>
                <a:cs typeface="Roboto Light"/>
              </a:rPr>
              <a:t>Develop New Techniques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93935" y="3988557"/>
            <a:ext cx="2404132" cy="436988"/>
          </a:xfrm>
          <a:prstGeom prst="rightArrow">
            <a:avLst/>
          </a:prstGeom>
          <a:solidFill>
            <a:srgbClr val="DE7E2B"/>
          </a:solidFill>
          <a:ln>
            <a:solidFill>
              <a:srgbClr val="DE7E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3" name="TextBox 22"/>
          <p:cNvSpPr txBox="1"/>
          <p:nvPr/>
        </p:nvSpPr>
        <p:spPr>
          <a:xfrm>
            <a:off x="4157008" y="3161849"/>
            <a:ext cx="3877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Roboto Light"/>
                <a:cs typeface="Roboto Light"/>
              </a:rPr>
              <a:t>Update Optimal Decision</a:t>
            </a:r>
            <a:endParaRPr lang="en-US" sz="2667" baseline="30000" dirty="0">
              <a:latin typeface="Roboto Light"/>
              <a:cs typeface="Roboto Light"/>
            </a:endParaRPr>
          </a:p>
        </p:txBody>
      </p:sp>
      <p:sp>
        <p:nvSpPr>
          <p:cNvPr id="24" name="Snip Single Corner Rectangle 23"/>
          <p:cNvSpPr/>
          <p:nvPr/>
        </p:nvSpPr>
        <p:spPr>
          <a:xfrm>
            <a:off x="2464485" y="5025592"/>
            <a:ext cx="2198959" cy="618473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rgbClr val="000000"/>
                </a:solidFill>
                <a:latin typeface="Roboto Light"/>
                <a:cs typeface="Roboto Light"/>
              </a:rPr>
              <a:t>New Technique</a:t>
            </a:r>
          </a:p>
        </p:txBody>
      </p:sp>
      <p:sp>
        <p:nvSpPr>
          <p:cNvPr id="25" name="Snip Single Corner Rectangle 24"/>
          <p:cNvSpPr/>
          <p:nvPr/>
        </p:nvSpPr>
        <p:spPr>
          <a:xfrm>
            <a:off x="7457901" y="3681658"/>
            <a:ext cx="2493889" cy="618473"/>
          </a:xfrm>
          <a:prstGeom prst="snip1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Roboto Light"/>
                <a:cs typeface="Roboto Light"/>
              </a:rPr>
              <a:t>Updated Decision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12086"/>
            <a:ext cx="11360800" cy="1839760"/>
          </a:xfrm>
        </p:spPr>
        <p:txBody>
          <a:bodyPr/>
          <a:lstStyle/>
          <a:p>
            <a:r>
              <a:rPr lang="en-US" dirty="0">
                <a:latin typeface="Roboto "/>
                <a:cs typeface="Roboto "/>
              </a:rPr>
              <a:t>To build a framework to </a:t>
            </a:r>
            <a:r>
              <a:rPr lang="en-US" dirty="0">
                <a:solidFill>
                  <a:schemeClr val="accent4"/>
                </a:solidFill>
                <a:latin typeface="Roboto "/>
                <a:cs typeface="Roboto "/>
              </a:rPr>
              <a:t>systematically</a:t>
            </a:r>
            <a:r>
              <a:rPr lang="en-US" dirty="0">
                <a:latin typeface="Roboto "/>
                <a:cs typeface="Roboto "/>
              </a:rPr>
              <a:t> reason about how to mitigate software vulnerabilities</a:t>
            </a:r>
          </a:p>
          <a:p>
            <a:r>
              <a:rPr lang="en-US" dirty="0">
                <a:latin typeface="Roboto "/>
                <a:cs typeface="Roboto "/>
              </a:rPr>
              <a:t>To provide a </a:t>
            </a:r>
            <a:r>
              <a:rPr lang="en-US" dirty="0">
                <a:solidFill>
                  <a:srgbClr val="399F97"/>
                </a:solidFill>
                <a:latin typeface="Roboto "/>
                <a:cs typeface="Roboto "/>
              </a:rPr>
              <a:t>holistic</a:t>
            </a:r>
            <a:r>
              <a:rPr lang="en-US" dirty="0">
                <a:latin typeface="Roboto "/>
                <a:cs typeface="Roboto "/>
              </a:rPr>
              <a:t> approach to software security study</a:t>
            </a:r>
          </a:p>
          <a:p>
            <a:endParaRPr lang="en-US" dirty="0">
              <a:latin typeface="Roboto "/>
              <a:cs typeface="Roboto 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C161B1-F951-CC41-B0D6-223E60FEEF6E}"/>
              </a:ext>
            </a:extLst>
          </p:cNvPr>
          <p:cNvSpPr/>
          <p:nvPr/>
        </p:nvSpPr>
        <p:spPr>
          <a:xfrm>
            <a:off x="7186428" y="4204432"/>
            <a:ext cx="3591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 Light"/>
                <a:ea typeface="Fjalla One"/>
                <a:cs typeface="Roboto Light"/>
                <a:sym typeface="Fjalla One"/>
              </a:rPr>
              <a:t>Deal with Bugs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Roboto Light"/>
                <a:cs typeface="Roboto Light"/>
                <a:sym typeface="Fjalla One"/>
              </a:rPr>
              <a:t>(Tactics and Techniques)</a:t>
            </a:r>
            <a:endParaRPr lang="en-US" sz="12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13AFCE-E444-AA42-A9DB-A8F489B448B2}"/>
              </a:ext>
            </a:extLst>
          </p:cNvPr>
          <p:cNvSpPr/>
          <p:nvPr/>
        </p:nvSpPr>
        <p:spPr>
          <a:xfrm>
            <a:off x="2214032" y="4204432"/>
            <a:ext cx="1944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Roboto Light"/>
                <a:ea typeface="Fjalla One"/>
                <a:cs typeface="Roboto Light"/>
                <a:sym typeface="Fjalla One"/>
              </a:rPr>
              <a:t>Find Bugs</a:t>
            </a:r>
          </a:p>
          <a:p>
            <a:pPr algn="ctr"/>
            <a:r>
              <a:rPr lang="en-US" sz="2400" dirty="0">
                <a:latin typeface="Roboto Light"/>
                <a:cs typeface="Roboto Light"/>
                <a:sym typeface="Fjalla One"/>
              </a:rPr>
              <a:t>(Techniques)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326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1422-4639-9647-A942-5CDAC6E7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Bugs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966F9-0B38-1C47-82AE-F79EBB299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>
              <a:buNone/>
            </a:pPr>
            <a:r>
              <a:rPr lang="en-US" sz="2800" dirty="0"/>
              <a:t>A general algorithm to solve the </a:t>
            </a:r>
            <a:r>
              <a:rPr lang="en-US" sz="2800" strike="sngStrike" dirty="0"/>
              <a:t>halting</a:t>
            </a:r>
            <a:r>
              <a:rPr lang="en-US" sz="2800" dirty="0"/>
              <a:t> </a:t>
            </a:r>
            <a:r>
              <a:rPr lang="en-US" sz="4000" dirty="0"/>
              <a:t>bug hunting </a:t>
            </a:r>
            <a:r>
              <a:rPr lang="en-US" sz="2800" dirty="0"/>
              <a:t>problem for </a:t>
            </a:r>
            <a:r>
              <a:rPr lang="en-US" sz="2800" b="1" dirty="0"/>
              <a:t>all</a:t>
            </a:r>
            <a:r>
              <a:rPr lang="en-US" sz="2800" dirty="0"/>
              <a:t> possible program-input pairs </a:t>
            </a:r>
            <a:r>
              <a:rPr lang="en-US" sz="2800" b="1" dirty="0"/>
              <a:t>cannot exist</a:t>
            </a:r>
            <a:r>
              <a:rPr lang="en-US" sz="2800" dirty="0"/>
              <a:t>.</a:t>
            </a:r>
          </a:p>
          <a:p>
            <a:pPr marL="76200" indent="0">
              <a:buNone/>
            </a:pPr>
            <a:endParaRPr lang="en-US" sz="2800" dirty="0"/>
          </a:p>
          <a:p>
            <a:pPr marL="76200" indent="0" algn="r">
              <a:buNone/>
            </a:pPr>
            <a:r>
              <a:rPr lang="en-US" sz="2800" dirty="0"/>
              <a:t>Alan Turing, 1936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B237-BF39-0C4F-B9AE-17815ACC9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4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15C1-4C70-564B-B8C3-AD761B45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69567"/>
            <a:ext cx="5439058" cy="763500"/>
          </a:xfrm>
        </p:spPr>
        <p:txBody>
          <a:bodyPr/>
          <a:lstStyle/>
          <a:p>
            <a:r>
              <a:rPr lang="en-US" dirty="0"/>
              <a:t>Finding Bugs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CD320-3DFF-1A4C-8A3B-2592E2B5B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376425"/>
            <a:ext cx="11360800" cy="1715407"/>
          </a:xfrm>
        </p:spPr>
        <p:txBody>
          <a:bodyPr/>
          <a:lstStyle/>
          <a:p>
            <a:pPr marL="76200" indent="0">
              <a:buNone/>
            </a:pPr>
            <a:r>
              <a:rPr lang="en-US" sz="2800" dirty="0"/>
              <a:t>Consider  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V(K,K)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66D36-FA49-D144-99C5-83DE918E1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E3E51-D3A7-B640-9084-D0C28C0E7F75}"/>
              </a:ext>
            </a:extLst>
          </p:cNvPr>
          <p:cNvSpPr txBox="1"/>
          <p:nvPr/>
        </p:nvSpPr>
        <p:spPr>
          <a:xfrm>
            <a:off x="831019" y="2146864"/>
            <a:ext cx="46089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= bug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A465C-8213-0147-BB6D-BAF6A44E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534" y="678930"/>
            <a:ext cx="4305877" cy="1715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644D4-B149-6441-ABBA-F3D3ABFA04C0}"/>
              </a:ext>
            </a:extLst>
          </p:cNvPr>
          <p:cNvSpPr txBox="1"/>
          <p:nvPr/>
        </p:nvSpPr>
        <p:spPr>
          <a:xfrm>
            <a:off x="6201724" y="1171071"/>
            <a:ext cx="158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01385-A40D-4A48-8B18-F33D97738DD5}"/>
              </a:ext>
            </a:extLst>
          </p:cNvPr>
          <p:cNvSpPr txBox="1"/>
          <p:nvPr/>
        </p:nvSpPr>
        <p:spPr>
          <a:xfrm>
            <a:off x="6201724" y="1746754"/>
            <a:ext cx="160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5536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FB12F-0254-2341-BB27-2848C48F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Bugs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C3C69-6B70-AD4C-A582-5E7FE8A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Sounds very pointless.</a:t>
            </a:r>
          </a:p>
          <a:p>
            <a:pPr marL="76200" indent="0">
              <a:buNone/>
            </a:pPr>
            <a:endParaRPr lang="en-US" sz="2800" dirty="0"/>
          </a:p>
          <a:p>
            <a:pPr marL="76200" indent="0">
              <a:buNone/>
            </a:pPr>
            <a:r>
              <a:rPr lang="en-US" sz="2800" dirty="0"/>
              <a:t>Why are we still doing research on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11F45-E41C-8741-A5B6-40687B2D5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8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F143-0CAB-C74D-AFCA-C5C72B25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Finding Bugs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47F9-9787-BC4F-B5C3-DDDA6BB72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Please refer to the topic presentation of Project 1!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(Next Monday 1/14)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Expectations: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	1. Static approaches: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              Program verification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          2. Dynamic approaches: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800" dirty="0"/>
              <a:t>              Taint analysis, symbolic execution, fuzzing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7D8F0-CDC0-F045-B1A4-3A3FF66BF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525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73D4-5255-0243-A7F7-801A5E2B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Suppose We Find a Bug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93F58-9ADE-4B40-ABAE-FE6551480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to bug bounty</a:t>
            </a:r>
          </a:p>
          <a:p>
            <a:endParaRPr lang="en-US" dirty="0"/>
          </a:p>
          <a:p>
            <a:r>
              <a:rPr lang="en-US" dirty="0"/>
              <a:t>A new status at FB</a:t>
            </a:r>
          </a:p>
          <a:p>
            <a:endParaRPr lang="en-US" dirty="0"/>
          </a:p>
          <a:p>
            <a:r>
              <a:rPr lang="en-US" dirty="0"/>
              <a:t>Sell to government</a:t>
            </a:r>
          </a:p>
          <a:p>
            <a:endParaRPr lang="en-US" dirty="0"/>
          </a:p>
          <a:p>
            <a:r>
              <a:rPr lang="en-US" dirty="0"/>
              <a:t>Leave it alone</a:t>
            </a:r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We: you and me, a company, a country.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44B30-DAC0-334D-8A03-E7776905C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327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0518-A4F4-8E49-B290-81548D5C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144AB-2584-304A-9EC4-5EA8390A5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disclose?</a:t>
            </a:r>
          </a:p>
          <a:p>
            <a:endParaRPr lang="en-US" dirty="0"/>
          </a:p>
          <a:p>
            <a:r>
              <a:rPr lang="en-US" dirty="0"/>
              <a:t>Should we attack our adversaries (assuming attacking is legitimate)?</a:t>
            </a:r>
          </a:p>
          <a:p>
            <a:endParaRPr lang="en-US" dirty="0"/>
          </a:p>
          <a:p>
            <a:r>
              <a:rPr lang="en-US" dirty="0"/>
              <a:t>Should we do nothing?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4FA69-518C-1C49-9FEE-DAF5576C87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08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Should We Do Now?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70201" y="1345507"/>
            <a:ext cx="0" cy="438831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73453" y="3671300"/>
            <a:ext cx="6523439" cy="567677"/>
            <a:chOff x="524358" y="3644680"/>
            <a:chExt cx="4447799" cy="425758"/>
          </a:xfrm>
        </p:grpSpPr>
        <p:grpSp>
          <p:nvGrpSpPr>
            <p:cNvPr id="28" name="Group 27"/>
            <p:cNvGrpSpPr/>
            <p:nvPr/>
          </p:nvGrpSpPr>
          <p:grpSpPr>
            <a:xfrm>
              <a:off x="524358" y="3661352"/>
              <a:ext cx="1082733" cy="352404"/>
              <a:chOff x="731263" y="4010893"/>
              <a:chExt cx="1082733" cy="35240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82038" y="4010893"/>
                <a:ext cx="831958" cy="352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buClr>
                    <a:srgbClr val="595959"/>
                  </a:buClr>
                  <a:buSzPts val="2400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Fjalla One"/>
                    <a:ea typeface="Roboto"/>
                    <a:cs typeface="Fjalla One"/>
                    <a:sym typeface="Roboto"/>
                  </a:rPr>
                  <a:t>Feb 2017</a:t>
                </a:r>
                <a:endParaRPr lang="en-US" sz="2400" dirty="0">
                  <a:solidFill>
                    <a:schemeClr val="tx1"/>
                  </a:solidFill>
                  <a:latin typeface="Fjalla One"/>
                  <a:ea typeface="Roboto"/>
                  <a:cs typeface="Fjalla One"/>
                  <a:sym typeface="Roboto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731263" y="4207100"/>
                <a:ext cx="269413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1847328" y="3644680"/>
              <a:ext cx="3124829" cy="425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/>
            <a:lstStyle/>
            <a:p>
              <a:pPr>
                <a:lnSpc>
                  <a:spcPct val="110000"/>
                </a:lnSpc>
                <a:buClr>
                  <a:schemeClr val="dk2"/>
                </a:buClr>
                <a:buSzPts val="2400"/>
                <a:buFont typeface="Arial"/>
              </a:pPr>
              <a:r>
                <a:rPr lang="en-US" sz="2400" dirty="0">
                  <a:solidFill>
                    <a:schemeClr val="tx1"/>
                  </a:solidFill>
                  <a:latin typeface="Roboto Light"/>
                  <a:ea typeface="Roboto"/>
                  <a:cs typeface="Roboto Light"/>
                  <a:sym typeface="Roboto"/>
                </a:rPr>
                <a:t>NSA disclosed the vulnerability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8573" y="1469238"/>
            <a:ext cx="6639927" cy="609600"/>
            <a:chOff x="517944" y="1215319"/>
            <a:chExt cx="4979945" cy="457200"/>
          </a:xfrm>
        </p:grpSpPr>
        <p:sp>
          <p:nvSpPr>
            <p:cNvPr id="31" name="Rectangle 30"/>
            <p:cNvSpPr/>
            <p:nvPr/>
          </p:nvSpPr>
          <p:spPr>
            <a:xfrm>
              <a:off x="771091" y="1247712"/>
              <a:ext cx="573715" cy="35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buClr>
                  <a:srgbClr val="595959"/>
                </a:buClr>
                <a:buSzPts val="2400"/>
              </a:pPr>
              <a:r>
                <a:rPr lang="en-US" altLang="zh-CN" sz="2400" dirty="0">
                  <a:solidFill>
                    <a:schemeClr val="tx1"/>
                  </a:solidFill>
                  <a:latin typeface="Fjalla One"/>
                  <a:ea typeface="Roboto"/>
                  <a:cs typeface="Fjalla One"/>
                  <a:sym typeface="Roboto"/>
                </a:rPr>
                <a:t>2012</a:t>
              </a:r>
              <a:endParaRPr lang="en-US" sz="2400" dirty="0">
                <a:solidFill>
                  <a:schemeClr val="tx1"/>
                </a:solidFill>
                <a:latin typeface="Fjalla One"/>
                <a:ea typeface="Roboto"/>
                <a:cs typeface="Fjalla One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7944" y="1443919"/>
              <a:ext cx="269413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960355" y="1215319"/>
              <a:ext cx="3537534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eaLnBrk="1" hangingPunct="1">
                <a:lnSpc>
                  <a:spcPct val="110000"/>
                </a:lnSpc>
                <a:buClr>
                  <a:schemeClr val="dk2"/>
                </a:buClr>
                <a:buSzPts val="2400"/>
                <a:buFont typeface="Arial"/>
                <a:defRPr sz="2000">
                  <a:solidFill>
                    <a:schemeClr val="tx1"/>
                  </a:solidFill>
                  <a:latin typeface="Roboto Light"/>
                  <a:ea typeface="Roboto"/>
                  <a:cs typeface="Roboto Light"/>
                  <a:sym typeface="Roboto"/>
                </a:defRPr>
              </a:lvl1pPr>
              <a:lvl2pPr marL="914400" indent="-342900" eaLnBrk="1" hangingPunct="1">
                <a:lnSpc>
                  <a:spcPct val="115000"/>
                </a:lnSpc>
                <a:spcBef>
                  <a:spcPts val="1000"/>
                </a:spcBef>
                <a:buClr>
                  <a:schemeClr val="dk2"/>
                </a:buClr>
                <a:buSzPts val="1800"/>
                <a:buFont typeface="Roboto"/>
                <a:buChar char="■"/>
                <a:defRPr sz="2000">
                  <a:solidFill>
                    <a:schemeClr val="dk2"/>
                  </a:solidFill>
                  <a:latin typeface="Roboto Light"/>
                  <a:ea typeface="Roboto"/>
                  <a:cs typeface="Roboto Light"/>
                  <a:sym typeface="Roboto"/>
                </a:defRPr>
              </a:lvl2pPr>
              <a:lvl3pPr marL="1371600" indent="-317500" eaLnBrk="1" hangingPunct="1">
                <a:lnSpc>
                  <a:spcPct val="115000"/>
                </a:lnSpc>
                <a:spcBef>
                  <a:spcPts val="1600"/>
                </a:spcBef>
                <a:buClr>
                  <a:schemeClr val="dk2"/>
                </a:buClr>
                <a:buSzPts val="1400"/>
                <a:buFont typeface="Roboto"/>
                <a:buChar char="○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indent="-317500" eaLnBrk="1" hangingPunct="1">
                <a:lnSpc>
                  <a:spcPct val="115000"/>
                </a:lnSpc>
                <a:spcBef>
                  <a:spcPts val="1600"/>
                </a:spcBef>
                <a:buClr>
                  <a:schemeClr val="dk2"/>
                </a:buClr>
                <a:buSzPts val="1400"/>
                <a:buFont typeface="Roboto"/>
                <a:buChar char="●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indent="-317500" eaLnBrk="1" hangingPunct="1">
                <a:lnSpc>
                  <a:spcPct val="115000"/>
                </a:lnSpc>
                <a:spcBef>
                  <a:spcPts val="1600"/>
                </a:spcBef>
                <a:buClr>
                  <a:schemeClr val="dk2"/>
                </a:buClr>
                <a:buSzPts val="1400"/>
                <a:buFont typeface="Roboto"/>
                <a:buChar char="○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indent="-317500" eaLnBrk="1" hangingPunct="1">
                <a:lnSpc>
                  <a:spcPct val="115000"/>
                </a:lnSpc>
                <a:spcBef>
                  <a:spcPts val="1600"/>
                </a:spcBef>
                <a:buClr>
                  <a:schemeClr val="dk2"/>
                </a:buClr>
                <a:buSzPts val="1400"/>
                <a:buFont typeface="Roboto"/>
                <a:buChar char="■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indent="-317500" eaLnBrk="1" hangingPunct="1">
                <a:lnSpc>
                  <a:spcPct val="115000"/>
                </a:lnSpc>
                <a:spcBef>
                  <a:spcPts val="1600"/>
                </a:spcBef>
                <a:buClr>
                  <a:schemeClr val="dk2"/>
                </a:buClr>
                <a:buSzPts val="1400"/>
                <a:buFont typeface="Roboto"/>
                <a:buChar char="●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indent="-317500" eaLnBrk="1" hangingPunct="1">
                <a:lnSpc>
                  <a:spcPct val="115000"/>
                </a:lnSpc>
                <a:spcBef>
                  <a:spcPts val="1600"/>
                </a:spcBef>
                <a:buClr>
                  <a:schemeClr val="dk2"/>
                </a:buClr>
                <a:buSzPts val="1400"/>
                <a:buFont typeface="Roboto"/>
                <a:buChar char="○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indent="-317500" eaLnBrk="1" hangingPunct="1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Roboto"/>
                <a:buChar char="■"/>
                <a:def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r>
                <a:rPr lang="en-US" sz="2400" dirty="0"/>
                <a:t>NSA discovered the vulnerability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8572" y="2986486"/>
            <a:ext cx="7185336" cy="567677"/>
            <a:chOff x="511529" y="2727441"/>
            <a:chExt cx="5389002" cy="425758"/>
          </a:xfrm>
        </p:grpSpPr>
        <p:grpSp>
          <p:nvGrpSpPr>
            <p:cNvPr id="25" name="Group 24"/>
            <p:cNvGrpSpPr/>
            <p:nvPr/>
          </p:nvGrpSpPr>
          <p:grpSpPr>
            <a:xfrm>
              <a:off x="511529" y="2744113"/>
              <a:ext cx="1193432" cy="352404"/>
              <a:chOff x="718434" y="3279281"/>
              <a:chExt cx="1193432" cy="35240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718434" y="3475488"/>
                <a:ext cx="269413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988296" y="3279281"/>
                <a:ext cx="923570" cy="352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10000"/>
                  </a:lnSpc>
                  <a:buClr>
                    <a:srgbClr val="595959"/>
                  </a:buClr>
                  <a:buSzPts val="2400"/>
                </a:pPr>
                <a:r>
                  <a:rPr lang="en-US" sz="2400" dirty="0">
                    <a:solidFill>
                      <a:schemeClr val="tx1"/>
                    </a:solidFill>
                    <a:latin typeface="Fjalla One"/>
                    <a:ea typeface="Roboto"/>
                    <a:cs typeface="Fjalla One"/>
                    <a:sym typeface="Roboto"/>
                  </a:rPr>
                  <a:t>Jan 2017</a:t>
                </a:r>
                <a:endParaRPr lang="en-US" sz="2400" baseline="-25000" dirty="0">
                  <a:solidFill>
                    <a:schemeClr val="tx1"/>
                  </a:solidFill>
                  <a:latin typeface="Fjalla One"/>
                  <a:ea typeface="Roboto"/>
                  <a:cs typeface="Fjalla One"/>
                  <a:sym typeface="Roboto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1960355" y="2727441"/>
              <a:ext cx="3940176" cy="425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/>
            <a:lstStyle/>
            <a:p>
              <a:pPr>
                <a:lnSpc>
                  <a:spcPct val="110000"/>
                </a:lnSpc>
                <a:buClr>
                  <a:schemeClr val="dk2"/>
                </a:buClr>
                <a:buSzPts val="2400"/>
                <a:buFont typeface="Arial"/>
              </a:pPr>
              <a:r>
                <a:rPr lang="en-US" sz="2400" dirty="0">
                  <a:solidFill>
                    <a:schemeClr val="tx1"/>
                  </a:solidFill>
                  <a:latin typeface="Roboto Light"/>
                  <a:ea typeface="Roboto"/>
                  <a:cs typeface="Roboto Light"/>
                  <a:sym typeface="Roboto"/>
                </a:rPr>
                <a:t>NSA learned about a possible leak</a:t>
              </a:r>
              <a:endParaRPr lang="en-US" sz="2400" dirty="0">
                <a:solidFill>
                  <a:schemeClr val="tx1"/>
                </a:solidFill>
                <a:latin typeface="Roboto Light"/>
                <a:ea typeface="Roboto"/>
                <a:cs typeface="Roboto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88572" y="4996474"/>
            <a:ext cx="5547301" cy="567677"/>
            <a:chOff x="529284" y="4234932"/>
            <a:chExt cx="4160476" cy="425758"/>
          </a:xfrm>
        </p:grpSpPr>
        <p:grpSp>
          <p:nvGrpSpPr>
            <p:cNvPr id="39" name="Group 38"/>
            <p:cNvGrpSpPr/>
            <p:nvPr/>
          </p:nvGrpSpPr>
          <p:grpSpPr>
            <a:xfrm>
              <a:off x="529284" y="4251604"/>
              <a:ext cx="1233340" cy="352404"/>
              <a:chOff x="742603" y="5311218"/>
              <a:chExt cx="1233340" cy="3524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000676" y="5311218"/>
                <a:ext cx="975267" cy="352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buClr>
                    <a:srgbClr val="595959"/>
                  </a:buClr>
                  <a:buSzPts val="2400"/>
                </a:pPr>
                <a:r>
                  <a:rPr lang="en-US" sz="2400" dirty="0">
                    <a:solidFill>
                      <a:schemeClr val="tx1"/>
                    </a:solidFill>
                    <a:latin typeface="Fjalla One"/>
                    <a:ea typeface="Roboto"/>
                    <a:cs typeface="Fjalla One"/>
                    <a:sym typeface="Roboto"/>
                  </a:rPr>
                  <a:t>May 2017</a:t>
                </a: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742603" y="5507425"/>
                <a:ext cx="269413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1978110" y="4234932"/>
              <a:ext cx="2711650" cy="425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/>
            <a:lstStyle/>
            <a:p>
              <a:pPr>
                <a:lnSpc>
                  <a:spcPct val="110000"/>
                </a:lnSpc>
                <a:buClr>
                  <a:schemeClr val="dk2"/>
                </a:buClr>
                <a:buSzPts val="2400"/>
                <a:buFont typeface="Arial"/>
              </a:pPr>
              <a:r>
                <a:rPr lang="en-US" sz="2400" dirty="0" err="1">
                  <a:solidFill>
                    <a:schemeClr val="tx1"/>
                  </a:solidFill>
                  <a:latin typeface="Roboto Light"/>
                  <a:ea typeface="Roboto"/>
                  <a:cs typeface="Roboto Light"/>
                  <a:sym typeface="Roboto"/>
                </a:rPr>
                <a:t>WannaCry</a:t>
              </a:r>
              <a:r>
                <a:rPr lang="en-US" sz="2400" dirty="0">
                  <a:solidFill>
                    <a:schemeClr val="tx1"/>
                  </a:solidFill>
                  <a:latin typeface="Roboto Light"/>
                  <a:ea typeface="Roboto"/>
                  <a:cs typeface="Roboto Light"/>
                  <a:sym typeface="Roboto"/>
                </a:rPr>
                <a:t> attack started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10533" y="6374195"/>
            <a:ext cx="8636236" cy="35315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buSzPts val="1400"/>
            </a:pPr>
            <a:r>
              <a:rPr lang="en-US" sz="1467" dirty="0">
                <a:solidFill>
                  <a:schemeClr val="bg2"/>
                </a:solidFill>
                <a:latin typeface="Roboto Light"/>
                <a:cs typeface="Roboto Light"/>
              </a:rPr>
              <a:t>* https://boot13.com/windows/timeline-</a:t>
            </a:r>
            <a:r>
              <a:rPr lang="en-US" sz="1467" dirty="0" err="1">
                <a:solidFill>
                  <a:schemeClr val="bg2"/>
                </a:solidFill>
                <a:latin typeface="Roboto Light"/>
                <a:cs typeface="Roboto Light"/>
              </a:rPr>
              <a:t>nsa</a:t>
            </a:r>
            <a:r>
              <a:rPr lang="en-US" sz="1467" dirty="0">
                <a:solidFill>
                  <a:schemeClr val="bg2"/>
                </a:solidFill>
                <a:latin typeface="Roboto Light"/>
                <a:cs typeface="Roboto Light"/>
              </a:rPr>
              <a:t>-hacking-tool-to-</a:t>
            </a:r>
            <a:r>
              <a:rPr lang="en-US" sz="1467" dirty="0" err="1">
                <a:solidFill>
                  <a:schemeClr val="bg2"/>
                </a:solidFill>
                <a:latin typeface="Roboto Light"/>
                <a:cs typeface="Roboto Light"/>
              </a:rPr>
              <a:t>wannacry</a:t>
            </a:r>
            <a:endParaRPr lang="en-US" sz="1467" dirty="0">
              <a:solidFill>
                <a:schemeClr val="bg2"/>
              </a:solidFill>
              <a:latin typeface="Roboto Light"/>
              <a:cs typeface="Robot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8572" y="4356115"/>
            <a:ext cx="5980204" cy="473976"/>
            <a:chOff x="517944" y="3653769"/>
            <a:chExt cx="4485153" cy="355482"/>
          </a:xfrm>
        </p:grpSpPr>
        <p:sp>
          <p:nvSpPr>
            <p:cNvPr id="4" name="Rectangle 3"/>
            <p:cNvSpPr/>
            <p:nvPr/>
          </p:nvSpPr>
          <p:spPr>
            <a:xfrm>
              <a:off x="1971979" y="3653769"/>
              <a:ext cx="3031118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buClr>
                  <a:schemeClr val="dk2"/>
                </a:buClr>
                <a:buSzPts val="2400"/>
                <a:buFont typeface="Arial"/>
              </a:pPr>
              <a:r>
                <a:rPr lang="en-US" sz="2400" dirty="0">
                  <a:solidFill>
                    <a:schemeClr val="tx1"/>
                  </a:solidFill>
                  <a:latin typeface="Roboto Light"/>
                  <a:ea typeface="Roboto"/>
                  <a:cs typeface="Roboto Light"/>
                  <a:sym typeface="Roboto"/>
                </a:rPr>
                <a:t>Microsoft released the patch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17944" y="3653769"/>
              <a:ext cx="1213738" cy="352404"/>
              <a:chOff x="731263" y="4626415"/>
              <a:chExt cx="1213738" cy="35240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81756" y="4626415"/>
                <a:ext cx="963245" cy="352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buClr>
                    <a:srgbClr val="595959"/>
                  </a:buClr>
                  <a:buSzPts val="2400"/>
                </a:pPr>
                <a:r>
                  <a:rPr lang="en-US" sz="2400" dirty="0">
                    <a:latin typeface="Fjalla One"/>
                    <a:ea typeface="Roboto"/>
                    <a:cs typeface="Fjalla One"/>
                    <a:sym typeface="Roboto"/>
                  </a:rPr>
                  <a:t>Mar 2017</a:t>
                </a: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731263" y="4822622"/>
                <a:ext cx="269413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2217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Decision Making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pic>
        <p:nvPicPr>
          <p:cNvPr id="5" name="Shape 180"/>
          <p:cNvPicPr preferRelativeResize="0"/>
          <p:nvPr/>
        </p:nvPicPr>
        <p:blipFill rotWithShape="1"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968" y="1781910"/>
            <a:ext cx="1208373" cy="12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161" y="4148671"/>
            <a:ext cx="1098956" cy="109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623" y="3215557"/>
            <a:ext cx="1134031" cy="113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6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179" y="5241142"/>
            <a:ext cx="738917" cy="84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65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263" y="1479151"/>
            <a:ext cx="605955" cy="605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241059" y="2600834"/>
            <a:ext cx="1705916" cy="50276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667" dirty="0">
                <a:solidFill>
                  <a:schemeClr val="accent3"/>
                </a:solidFill>
                <a:latin typeface="Roboto Light"/>
                <a:ea typeface="Roboto Light"/>
                <a:cs typeface="Roboto Light"/>
              </a:rPr>
              <a:t>Strategy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0930" y="353635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40930" y="4476756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0930" y="541716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3</a:t>
            </a:r>
          </a:p>
        </p:txBody>
      </p:sp>
      <p:pic>
        <p:nvPicPr>
          <p:cNvPr id="14" name="Shape 180"/>
          <p:cNvPicPr preferRelativeResize="0"/>
          <p:nvPr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8683" y="1782128"/>
            <a:ext cx="1208373" cy="12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8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875" y="4148890"/>
            <a:ext cx="1098956" cy="109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88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38" y="3215775"/>
            <a:ext cx="1134031" cy="113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86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894" y="5241360"/>
            <a:ext cx="738917" cy="84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6217507" y="2600834"/>
            <a:ext cx="1705916" cy="5027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667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</a:rPr>
              <a:t>Strategy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26645" y="3536569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6645" y="4476974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26645" y="5417378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7896" y="3536570"/>
            <a:ext cx="3702771" cy="2211215"/>
            <a:chOff x="382345" y="2875260"/>
            <a:chExt cx="2777078" cy="1658411"/>
          </a:xfrm>
        </p:grpSpPr>
        <p:sp>
          <p:nvSpPr>
            <p:cNvPr id="18" name="Cloud Callout 17"/>
            <p:cNvSpPr/>
            <p:nvPr/>
          </p:nvSpPr>
          <p:spPr>
            <a:xfrm>
              <a:off x="382345" y="2875260"/>
              <a:ext cx="2777078" cy="1658411"/>
            </a:xfrm>
            <a:prstGeom prst="cloudCallout">
              <a:avLst>
                <a:gd name="adj1" fmla="val 14958"/>
                <a:gd name="adj2" fmla="val -66346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SzPct val="100000"/>
              </a:pPr>
              <a:endParaRPr lang="en-US" sz="1867" dirty="0">
                <a:latin typeface="Roboto Light"/>
                <a:cs typeface="Roboto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5615" y="3054761"/>
              <a:ext cx="2325072" cy="1208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sz="2400" dirty="0">
                  <a:latin typeface="Roboto Light"/>
                  <a:cs typeface="Roboto Light"/>
                </a:rPr>
                <a:t>What benefit does a </a:t>
              </a:r>
              <a:r>
                <a:rPr lang="en-US" sz="2667" dirty="0">
                  <a:solidFill>
                    <a:srgbClr val="930C02"/>
                  </a:solidFill>
                  <a:latin typeface="Roboto Light"/>
                  <a:cs typeface="Roboto Light"/>
                </a:rPr>
                <a:t>threat actor</a:t>
              </a:r>
              <a:r>
                <a:rPr lang="en-US" sz="2400" dirty="0">
                  <a:latin typeface="Roboto Light"/>
                  <a:cs typeface="Roboto Light"/>
                </a:rPr>
                <a:t> gain by exploiting this vulnerability?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4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Decision Making Process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pic>
        <p:nvPicPr>
          <p:cNvPr id="5" name="Shape 180"/>
          <p:cNvPicPr preferRelativeResize="0"/>
          <p:nvPr/>
        </p:nvPicPr>
        <p:blipFill rotWithShape="1">
          <a:blip r:embed="rId2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968" y="1781910"/>
            <a:ext cx="1208373" cy="12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161" y="4148671"/>
            <a:ext cx="1098956" cy="109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623" y="3215557"/>
            <a:ext cx="1134031" cy="113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6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179" y="5241142"/>
            <a:ext cx="738917" cy="84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65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263" y="1479151"/>
            <a:ext cx="605955" cy="605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241059" y="2600834"/>
            <a:ext cx="1705916" cy="50276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667" dirty="0">
                <a:solidFill>
                  <a:schemeClr val="accent3"/>
                </a:solidFill>
                <a:latin typeface="Roboto Light"/>
                <a:ea typeface="Roboto Light"/>
                <a:cs typeface="Roboto Light"/>
              </a:rPr>
              <a:t>Strategy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0930" y="353635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40930" y="4476756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0930" y="541716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3</a:t>
            </a:r>
          </a:p>
        </p:txBody>
      </p:sp>
      <p:pic>
        <p:nvPicPr>
          <p:cNvPr id="14" name="Shape 180"/>
          <p:cNvPicPr preferRelativeResize="0"/>
          <p:nvPr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8683" y="1782128"/>
            <a:ext cx="1208373" cy="12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8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875" y="4148890"/>
            <a:ext cx="1098956" cy="109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8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38" y="3215775"/>
            <a:ext cx="1134031" cy="113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86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894" y="5241360"/>
            <a:ext cx="738917" cy="84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6217507" y="2600834"/>
            <a:ext cx="1705916" cy="5027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667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</a:rPr>
              <a:t>Strategy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26645" y="3536569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6645" y="4476974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26645" y="5417378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 Light"/>
                <a:cs typeface="Roboto Light"/>
              </a:rPr>
              <a:t>x 2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5937308" y="3690117"/>
            <a:ext cx="317384" cy="612540"/>
          </a:xfrm>
          <a:prstGeom prst="downArrow">
            <a:avLst/>
          </a:prstGeom>
          <a:solidFill>
            <a:schemeClr val="bg2"/>
          </a:solidFill>
          <a:ln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5" name="Rectangle 24"/>
          <p:cNvSpPr/>
          <p:nvPr/>
        </p:nvSpPr>
        <p:spPr>
          <a:xfrm>
            <a:off x="691738" y="3091496"/>
            <a:ext cx="10808525" cy="1392001"/>
          </a:xfrm>
          <a:prstGeom prst="rect">
            <a:avLst/>
          </a:prstGeom>
          <a:solidFill>
            <a:srgbClr val="DE7E2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Fjalla One"/>
                <a:cs typeface="Fjalla One"/>
              </a:rPr>
              <a:t>A Decision is made based on a </a:t>
            </a:r>
            <a:r>
              <a:rPr lang="en-US" sz="4267" dirty="0">
                <a:latin typeface="Fjalla One"/>
                <a:cs typeface="Fjalla One"/>
              </a:rPr>
              <a:t>Multi-agent Game</a:t>
            </a:r>
            <a:endParaRPr lang="en-US" sz="3733" dirty="0">
              <a:latin typeface="Fjalla One"/>
              <a:cs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230412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23E4-6562-E745-A124-538B89C9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CA14D-A00A-1640-864F-3E11B282A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Presentation</a:t>
            </a:r>
          </a:p>
          <a:p>
            <a:pPr lvl="1"/>
            <a:r>
              <a:rPr lang="en-US" dirty="0"/>
              <a:t>Encouraged to use this template.</a:t>
            </a:r>
          </a:p>
          <a:p>
            <a:endParaRPr lang="en-US" dirty="0"/>
          </a:p>
          <a:p>
            <a:r>
              <a:rPr lang="en-US" dirty="0"/>
              <a:t>Improvements are welcome. If you:</a:t>
            </a:r>
          </a:p>
          <a:p>
            <a:pPr lvl="1"/>
            <a:r>
              <a:rPr lang="en-US" dirty="0"/>
              <a:t>Improve the template</a:t>
            </a:r>
          </a:p>
          <a:p>
            <a:pPr lvl="1"/>
            <a:r>
              <a:rPr lang="en-US" dirty="0"/>
              <a:t>Correct the website,</a:t>
            </a:r>
          </a:p>
          <a:p>
            <a:pPr marL="571500" lvl="1" indent="0">
              <a:buNone/>
            </a:pPr>
            <a:r>
              <a:rPr lang="en-US" sz="2400" dirty="0"/>
              <a:t>and I take your improvement, you will get a candy.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B775-D39B-E14A-A8FD-60C5BAB4A1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824C0-0CC8-714B-8F0F-7FADA8A5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11" y="1051317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69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299381" y="2806894"/>
            <a:ext cx="2223724" cy="573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buSzPts val="1400"/>
            </a:pPr>
            <a:endParaRPr lang="en-US" sz="1867" dirty="0">
              <a:solidFill>
                <a:srgbClr val="594F4F"/>
              </a:solidFill>
              <a:latin typeface="Roboto Light"/>
              <a:cs typeface="Robot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6680920B-0CD5-F64D-894F-08B5A29BD045}" type="slidenum">
              <a:rPr lang="en-US" smtClean="0"/>
              <a:pPr algn="r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Single-round Game</a:t>
            </a:r>
            <a:endParaRPr lang="en-US" baseline="30000" dirty="0"/>
          </a:p>
        </p:txBody>
      </p:sp>
      <p:sp>
        <p:nvSpPr>
          <p:cNvPr id="21" name="TextBox 20"/>
          <p:cNvSpPr txBox="1"/>
          <p:nvPr/>
        </p:nvSpPr>
        <p:spPr>
          <a:xfrm>
            <a:off x="1411243" y="5373580"/>
            <a:ext cx="3433953" cy="502766"/>
          </a:xfrm>
          <a:prstGeom prst="rect">
            <a:avLst/>
          </a:prstGeom>
          <a:noFill/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Roboto Light"/>
                <a:ea typeface="Roboto Light"/>
                <a:cs typeface="Roboto Light"/>
              </a:rPr>
              <a:t>Vulnerable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8340" y="4752847"/>
            <a:ext cx="5233373" cy="531619"/>
          </a:xfrm>
          <a:prstGeom prst="rect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3" name="Oval 22"/>
          <p:cNvSpPr/>
          <p:nvPr/>
        </p:nvSpPr>
        <p:spPr>
          <a:xfrm rot="16200000">
            <a:off x="602864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4" name="Oval 23"/>
          <p:cNvSpPr/>
          <p:nvPr/>
        </p:nvSpPr>
        <p:spPr>
          <a:xfrm rot="16200000">
            <a:off x="1114683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6" name="Oval 25"/>
          <p:cNvSpPr/>
          <p:nvPr/>
        </p:nvSpPr>
        <p:spPr>
          <a:xfrm rot="5400000">
            <a:off x="2138320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 rot="5400000">
            <a:off x="1626501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8" name="Oval 27"/>
          <p:cNvSpPr/>
          <p:nvPr/>
        </p:nvSpPr>
        <p:spPr>
          <a:xfrm rot="5400000">
            <a:off x="3161957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9" name="Oval 28"/>
          <p:cNvSpPr/>
          <p:nvPr/>
        </p:nvSpPr>
        <p:spPr>
          <a:xfrm rot="5400000">
            <a:off x="2650139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30" name="Oval 29"/>
          <p:cNvSpPr/>
          <p:nvPr/>
        </p:nvSpPr>
        <p:spPr>
          <a:xfrm rot="5400000">
            <a:off x="4185595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31" name="Oval 30"/>
          <p:cNvSpPr/>
          <p:nvPr/>
        </p:nvSpPr>
        <p:spPr>
          <a:xfrm rot="5400000">
            <a:off x="3673776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32" name="Oval 31"/>
          <p:cNvSpPr/>
          <p:nvPr/>
        </p:nvSpPr>
        <p:spPr>
          <a:xfrm rot="5400000">
            <a:off x="5209236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33" name="Oval 32"/>
          <p:cNvSpPr/>
          <p:nvPr/>
        </p:nvSpPr>
        <p:spPr>
          <a:xfrm rot="5400000">
            <a:off x="4697413" y="4834598"/>
            <a:ext cx="377952" cy="368119"/>
          </a:xfrm>
          <a:prstGeom prst="ellipse">
            <a:avLst/>
          </a:prstGeom>
          <a:noFill/>
          <a:ln w="12700" cap="rnd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60706" y="1873217"/>
            <a:ext cx="1620957" cy="5847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latin typeface="Roboto Light"/>
                <a:ea typeface="Roboto Light"/>
                <a:cs typeface="Roboto Light"/>
              </a:rPr>
              <a:t>Player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72428" y="1888336"/>
            <a:ext cx="1620957" cy="584775"/>
          </a:xfrm>
          <a:prstGeom prst="rect">
            <a:avLst/>
          </a:prstGeom>
          <a:solidFill>
            <a:srgbClr val="984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latin typeface="Roboto Light"/>
                <a:ea typeface="Roboto Light"/>
                <a:cs typeface="Roboto Light"/>
              </a:rPr>
              <a:t>Player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04579" y="5388699"/>
            <a:ext cx="3433953" cy="502766"/>
          </a:xfrm>
          <a:prstGeom prst="rect">
            <a:avLst/>
          </a:prstGeom>
          <a:noFill/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Roboto Light"/>
                <a:ea typeface="Roboto Light"/>
                <a:cs typeface="Roboto Light"/>
              </a:rPr>
              <a:t>Vulnerable Resources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756184" y="4767965"/>
            <a:ext cx="2682827" cy="531619"/>
            <a:chOff x="5817138" y="3625395"/>
            <a:chExt cx="2012120" cy="398714"/>
          </a:xfrm>
        </p:grpSpPr>
        <p:sp>
          <p:nvSpPr>
            <p:cNvPr id="42" name="Rectangle 41"/>
            <p:cNvSpPr/>
            <p:nvPr/>
          </p:nvSpPr>
          <p:spPr>
            <a:xfrm>
              <a:off x="5817138" y="3625395"/>
              <a:ext cx="2012120" cy="398714"/>
            </a:xfrm>
            <a:prstGeom prst="rect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67" dirty="0">
                <a:latin typeface="Roboto Light"/>
                <a:cs typeface="Roboto Ligh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>
              <a:off x="5910531" y="3686708"/>
              <a:ext cx="283464" cy="276089"/>
            </a:xfrm>
            <a:prstGeom prst="ellipse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Roboto Ligh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>
              <a:off x="6294064" y="3686708"/>
              <a:ext cx="283464" cy="276089"/>
            </a:xfrm>
            <a:prstGeom prst="ellipse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Roboto Ligh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5400000">
              <a:off x="7061130" y="3686708"/>
              <a:ext cx="283464" cy="276089"/>
            </a:xfrm>
            <a:prstGeom prst="ellipse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Roboto Ligh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5400000">
              <a:off x="6677597" y="3686708"/>
              <a:ext cx="283464" cy="276089"/>
            </a:xfrm>
            <a:prstGeom prst="ellipse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Roboto Ligh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5400000">
              <a:off x="7444665" y="3686708"/>
              <a:ext cx="283464" cy="276089"/>
            </a:xfrm>
            <a:prstGeom prst="ellipse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Roboto Light"/>
              </a:endParaRPr>
            </a:p>
          </p:txBody>
        </p:sp>
      </p:grpSp>
      <p:cxnSp>
        <p:nvCxnSpPr>
          <p:cNvPr id="5" name="Straight Connector 4"/>
          <p:cNvCxnSpPr>
            <a:stCxn id="34" idx="2"/>
          </p:cNvCxnSpPr>
          <p:nvPr/>
        </p:nvCxnSpPr>
        <p:spPr>
          <a:xfrm flipH="1">
            <a:off x="2145886" y="2457992"/>
            <a:ext cx="1025299" cy="365465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84" idx="2"/>
            <a:endCxn id="37" idx="0"/>
          </p:cNvCxnSpPr>
          <p:nvPr/>
        </p:nvCxnSpPr>
        <p:spPr>
          <a:xfrm flipH="1">
            <a:off x="2092458" y="3409045"/>
            <a:ext cx="2092573" cy="322044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4" idx="2"/>
          </p:cNvCxnSpPr>
          <p:nvPr/>
        </p:nvCxnSpPr>
        <p:spPr>
          <a:xfrm>
            <a:off x="3171185" y="2457992"/>
            <a:ext cx="872984" cy="365465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84" idx="2"/>
            <a:endCxn id="38" idx="0"/>
          </p:cNvCxnSpPr>
          <p:nvPr/>
        </p:nvCxnSpPr>
        <p:spPr>
          <a:xfrm>
            <a:off x="4185031" y="3409045"/>
            <a:ext cx="946287" cy="322044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36" idx="0"/>
          </p:cNvCxnSpPr>
          <p:nvPr/>
        </p:nvCxnSpPr>
        <p:spPr>
          <a:xfrm flipH="1">
            <a:off x="3654468" y="3409045"/>
            <a:ext cx="530563" cy="322044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89" idx="2"/>
            <a:endCxn id="35" idx="0"/>
          </p:cNvCxnSpPr>
          <p:nvPr/>
        </p:nvCxnSpPr>
        <p:spPr>
          <a:xfrm flipH="1">
            <a:off x="727829" y="3380539"/>
            <a:ext cx="683415" cy="350549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3150135" y="2671959"/>
            <a:ext cx="2069792" cy="737085"/>
            <a:chOff x="3171142" y="1213275"/>
            <a:chExt cx="1619943" cy="737084"/>
          </a:xfrm>
        </p:grpSpPr>
        <p:sp>
          <p:nvSpPr>
            <p:cNvPr id="84" name="TextBox 83"/>
            <p:cNvSpPr txBox="1"/>
            <p:nvPr/>
          </p:nvSpPr>
          <p:spPr>
            <a:xfrm>
              <a:off x="3325350" y="1382106"/>
              <a:ext cx="1311527" cy="568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none" lIns="0" tIns="0" rIns="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buSzPts val="1400"/>
              </a:pPr>
              <a:endParaRPr lang="en-US" sz="1867" dirty="0">
                <a:solidFill>
                  <a:srgbClr val="594F4F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171142" y="1213275"/>
              <a:ext cx="1619943" cy="659942"/>
              <a:chOff x="2844425" y="2596829"/>
              <a:chExt cx="1619943" cy="659942"/>
            </a:xfrm>
            <a:solidFill>
              <a:schemeClr val="bg1"/>
            </a:solidFill>
          </p:grpSpPr>
          <p:sp>
            <p:nvSpPr>
              <p:cNvPr id="67" name="TextBox 66"/>
              <p:cNvSpPr txBox="1"/>
              <p:nvPr/>
            </p:nvSpPr>
            <p:spPr>
              <a:xfrm>
                <a:off x="2844425" y="2596829"/>
                <a:ext cx="1619943" cy="5027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667" dirty="0">
                    <a:latin typeface="Roboto Light"/>
                    <a:ea typeface="Roboto Light"/>
                    <a:cs typeface="Roboto Light"/>
                  </a:rPr>
                  <a:t>Discovered</a:t>
                </a:r>
              </a:p>
            </p:txBody>
          </p:sp>
          <p:pic>
            <p:nvPicPr>
              <p:cNvPr id="82" name="Picture 81" descr="latexit-drag.pdf"/>
              <p:cNvPicPr preferRelativeResize="0"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6052" y="3035486"/>
                <a:ext cx="200900" cy="221285"/>
              </a:xfrm>
              <a:prstGeom prst="rect">
                <a:avLst/>
              </a:prstGeom>
            </p:spPr>
          </p:pic>
        </p:grpSp>
      </p:grpSp>
      <p:cxnSp>
        <p:nvCxnSpPr>
          <p:cNvPr id="98" name="Straight Connector 97"/>
          <p:cNvCxnSpPr>
            <a:stCxn id="39" idx="2"/>
          </p:cNvCxnSpPr>
          <p:nvPr/>
        </p:nvCxnSpPr>
        <p:spPr>
          <a:xfrm flipH="1">
            <a:off x="8156327" y="2473111"/>
            <a:ext cx="926580" cy="353819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9" idx="2"/>
          </p:cNvCxnSpPr>
          <p:nvPr/>
        </p:nvCxnSpPr>
        <p:spPr>
          <a:xfrm flipH="1">
            <a:off x="8102900" y="3422248"/>
            <a:ext cx="2083808" cy="31231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9" idx="2"/>
          </p:cNvCxnSpPr>
          <p:nvPr/>
        </p:nvCxnSpPr>
        <p:spPr>
          <a:xfrm>
            <a:off x="9082907" y="2473111"/>
            <a:ext cx="971704" cy="353819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9" idx="2"/>
          </p:cNvCxnSpPr>
          <p:nvPr/>
        </p:nvCxnSpPr>
        <p:spPr>
          <a:xfrm>
            <a:off x="10186709" y="3422248"/>
            <a:ext cx="955049" cy="31231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9" idx="2"/>
          </p:cNvCxnSpPr>
          <p:nvPr/>
        </p:nvCxnSpPr>
        <p:spPr>
          <a:xfrm flipH="1">
            <a:off x="9664911" y="3422248"/>
            <a:ext cx="521797" cy="31231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738269" y="3400155"/>
            <a:ext cx="669576" cy="334405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619167" y="2669804"/>
            <a:ext cx="2443298" cy="677216"/>
            <a:chOff x="-1877963" y="2948998"/>
            <a:chExt cx="1832473" cy="677216"/>
          </a:xfrm>
        </p:grpSpPr>
        <p:sp>
          <p:nvSpPr>
            <p:cNvPr id="71" name="TextBox 70"/>
            <p:cNvSpPr txBox="1"/>
            <p:nvPr/>
          </p:nvSpPr>
          <p:spPr>
            <a:xfrm>
              <a:off x="-1783257" y="3052569"/>
              <a:ext cx="1667793" cy="5736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none" lIns="0" tIns="0" rIns="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buSzPts val="1400"/>
              </a:pPr>
              <a:endParaRPr lang="en-US" sz="1867" dirty="0">
                <a:solidFill>
                  <a:srgbClr val="594F4F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-1877963" y="2948998"/>
              <a:ext cx="1832473" cy="661042"/>
              <a:chOff x="388096" y="1966128"/>
              <a:chExt cx="1832473" cy="66104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88096" y="1966128"/>
                <a:ext cx="1832473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Roboto Light"/>
                    <a:ea typeface="Roboto Light"/>
                    <a:cs typeface="Roboto Light"/>
                  </a:rPr>
                  <a:t>Not discovered</a:t>
                </a:r>
              </a:p>
            </p:txBody>
          </p:sp>
          <p:pic>
            <p:nvPicPr>
              <p:cNvPr id="77" name="Picture 76" descr="latexit-drag.pdf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7192" y="2406746"/>
                <a:ext cx="337249" cy="220424"/>
              </a:xfrm>
              <a:prstGeom prst="rect">
                <a:avLst/>
              </a:prstGeom>
            </p:spPr>
          </p:pic>
        </p:grpSp>
      </p:grpSp>
      <p:grpSp>
        <p:nvGrpSpPr>
          <p:cNvPr id="78" name="Group 77"/>
          <p:cNvGrpSpPr/>
          <p:nvPr/>
        </p:nvGrpSpPr>
        <p:grpSpPr>
          <a:xfrm>
            <a:off x="9151812" y="2685162"/>
            <a:ext cx="2069792" cy="737085"/>
            <a:chOff x="3171142" y="1213275"/>
            <a:chExt cx="1619943" cy="737084"/>
          </a:xfrm>
        </p:grpSpPr>
        <p:sp>
          <p:nvSpPr>
            <p:cNvPr id="79" name="TextBox 78"/>
            <p:cNvSpPr txBox="1"/>
            <p:nvPr/>
          </p:nvSpPr>
          <p:spPr>
            <a:xfrm>
              <a:off x="3325350" y="1382106"/>
              <a:ext cx="1311527" cy="568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none" lIns="0" tIns="0" rIns="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buSzPts val="1400"/>
              </a:pPr>
              <a:endParaRPr lang="en-US" sz="1867" dirty="0">
                <a:solidFill>
                  <a:srgbClr val="594F4F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171142" y="1213275"/>
              <a:ext cx="1619943" cy="659942"/>
              <a:chOff x="2844425" y="2596829"/>
              <a:chExt cx="1619943" cy="659942"/>
            </a:xfrm>
            <a:solidFill>
              <a:schemeClr val="bg1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844425" y="2596829"/>
                <a:ext cx="1619943" cy="5027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667" dirty="0">
                    <a:latin typeface="Roboto Light"/>
                    <a:ea typeface="Roboto Light"/>
                    <a:cs typeface="Roboto Light"/>
                  </a:rPr>
                  <a:t>Discovered</a:t>
                </a:r>
              </a:p>
            </p:txBody>
          </p:sp>
          <p:pic>
            <p:nvPicPr>
              <p:cNvPr id="86" name="Picture 85" descr="latexit-drag.pdf"/>
              <p:cNvPicPr preferRelativeResize="0"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6052" y="3035486"/>
                <a:ext cx="200900" cy="221285"/>
              </a:xfrm>
              <a:prstGeom prst="rect">
                <a:avLst/>
              </a:prstGeom>
            </p:spPr>
          </p:pic>
        </p:grpSp>
      </p:grpSp>
      <p:sp>
        <p:nvSpPr>
          <p:cNvPr id="35" name="Rectangle 34"/>
          <p:cNvSpPr/>
          <p:nvPr/>
        </p:nvSpPr>
        <p:spPr>
          <a:xfrm>
            <a:off x="289239" y="3731089"/>
            <a:ext cx="877179" cy="47889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 err="1">
                <a:solidFill>
                  <a:srgbClr val="000000"/>
                </a:solidFill>
                <a:latin typeface="Roboto Light"/>
                <a:cs typeface="Roboto Light"/>
              </a:rPr>
              <a:t>Nop</a:t>
            </a:r>
            <a:endParaRPr lang="en-US" sz="2667" dirty="0">
              <a:solidFill>
                <a:srgbClr val="000000"/>
              </a:solidFill>
              <a:latin typeface="Roboto Light"/>
              <a:cs typeface="Roboto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18496" y="3731089"/>
            <a:ext cx="1271945" cy="47889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0000"/>
                </a:solidFill>
                <a:latin typeface="Roboto Light"/>
                <a:cs typeface="Roboto Light"/>
              </a:rPr>
              <a:t>Attack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37771" y="3731089"/>
            <a:ext cx="1709372" cy="47889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0000"/>
                </a:solidFill>
                <a:latin typeface="Roboto Light"/>
                <a:cs typeface="Roboto Light"/>
              </a:rPr>
              <a:t>Withhold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361791" y="3731089"/>
            <a:ext cx="1539052" cy="47889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0000"/>
                </a:solidFill>
                <a:latin typeface="Roboto Light"/>
                <a:cs typeface="Roboto Light"/>
              </a:rPr>
              <a:t>Patch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178225" y="3726401"/>
            <a:ext cx="877179" cy="4788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 err="1">
                <a:solidFill>
                  <a:srgbClr val="000000"/>
                </a:solidFill>
                <a:latin typeface="Roboto Light"/>
                <a:cs typeface="Roboto Light"/>
              </a:rPr>
              <a:t>Nop</a:t>
            </a:r>
            <a:endParaRPr lang="en-US" sz="2667" dirty="0">
              <a:solidFill>
                <a:srgbClr val="000000"/>
              </a:solidFill>
              <a:latin typeface="Roboto Light"/>
              <a:cs typeface="Roboto Ligh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910026" y="3726401"/>
            <a:ext cx="1271945" cy="4788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0000"/>
                </a:solidFill>
                <a:latin typeface="Roboto Light"/>
                <a:cs typeface="Roboto Light"/>
              </a:rPr>
              <a:t>Attack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128030" y="3726401"/>
            <a:ext cx="1709372" cy="4788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0000"/>
                </a:solidFill>
                <a:latin typeface="Roboto Light"/>
                <a:cs typeface="Roboto Light"/>
              </a:rPr>
              <a:t>Withhold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254595" y="3726401"/>
            <a:ext cx="1539052" cy="4788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0000"/>
                </a:solidFill>
                <a:latin typeface="Roboto Light"/>
                <a:cs typeface="Roboto Light"/>
              </a:rPr>
              <a:t>Patch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7489" y="2656601"/>
            <a:ext cx="2443298" cy="677216"/>
            <a:chOff x="119451" y="1992451"/>
            <a:chExt cx="1832473" cy="507912"/>
          </a:xfrm>
        </p:grpSpPr>
        <p:sp>
          <p:nvSpPr>
            <p:cNvPr id="87" name="TextBox 86"/>
            <p:cNvSpPr txBox="1"/>
            <p:nvPr/>
          </p:nvSpPr>
          <p:spPr>
            <a:xfrm>
              <a:off x="214157" y="2070129"/>
              <a:ext cx="1667793" cy="430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none" lIns="0" tIns="0" rIns="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buSzPts val="1400"/>
              </a:pPr>
              <a:endParaRPr lang="en-US" sz="1867" dirty="0">
                <a:solidFill>
                  <a:srgbClr val="594F4F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19451" y="1992451"/>
              <a:ext cx="1832473" cy="495782"/>
              <a:chOff x="388096" y="1966128"/>
              <a:chExt cx="1832473" cy="661042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388096" y="1966128"/>
                <a:ext cx="1832473" cy="502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Roboto Light"/>
                    <a:ea typeface="Roboto Light"/>
                    <a:cs typeface="Roboto Light"/>
                  </a:rPr>
                  <a:t>Not discovered</a:t>
                </a:r>
              </a:p>
            </p:txBody>
          </p:sp>
          <p:pic>
            <p:nvPicPr>
              <p:cNvPr id="75" name="Picture 74" descr="latexit-drag.pdf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7192" y="2406746"/>
                <a:ext cx="337249" cy="2204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045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35" grpId="0" animBg="1"/>
      <p:bldP spid="36" grpId="0" animBg="1"/>
      <p:bldP spid="37" grpId="0" animBg="1"/>
      <p:bldP spid="3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6680920B-0CD5-F64D-894F-08B5A29BD045}" type="slidenum">
              <a:rPr lang="en-US" smtClean="0"/>
              <a:pPr algn="r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over Time: Repeated Game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65667" y="3476517"/>
            <a:ext cx="576388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7648028" y="3476515"/>
            <a:ext cx="359217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5859690" y="3476515"/>
            <a:ext cx="359217" cy="0"/>
          </a:xfrm>
          <a:prstGeom prst="line">
            <a:avLst/>
          </a:prstGeom>
          <a:ln>
            <a:solidFill>
              <a:srgbClr val="98434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4071354" y="3476515"/>
            <a:ext cx="35921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ine Callout 1 25"/>
          <p:cNvSpPr/>
          <p:nvPr/>
        </p:nvSpPr>
        <p:spPr>
          <a:xfrm>
            <a:off x="2580905" y="4324246"/>
            <a:ext cx="2616131" cy="529137"/>
          </a:xfrm>
          <a:prstGeom prst="borderCallout1">
            <a:avLst>
              <a:gd name="adj1" fmla="val -21250"/>
              <a:gd name="adj2" fmla="val 61150"/>
              <a:gd name="adj3" fmla="val -81786"/>
              <a:gd name="adj4" fmla="val 63241"/>
            </a:avLst>
          </a:prstGeom>
          <a:ln>
            <a:headEnd type="none"/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Light"/>
                <a:cs typeface="Roboto Light"/>
              </a:rPr>
              <a:t>Player 1 attacks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2461376" y="2268168"/>
            <a:ext cx="2877744" cy="529137"/>
          </a:xfrm>
          <a:prstGeom prst="borderCallout1">
            <a:avLst>
              <a:gd name="adj1" fmla="val 115893"/>
              <a:gd name="adj2" fmla="val 59311"/>
              <a:gd name="adj3" fmla="val 175357"/>
              <a:gd name="adj4" fmla="val 63294"/>
            </a:avLst>
          </a:prstGeom>
          <a:ln>
            <a:solidFill>
              <a:srgbClr val="984346"/>
            </a:solidFill>
            <a:headEnd type="none"/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Light"/>
                <a:cs typeface="Roboto Light"/>
              </a:rPr>
              <a:t>Player 2 withholds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34775" y="3627699"/>
            <a:ext cx="107593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Roboto Light"/>
                <a:cs typeface="Roboto Light"/>
              </a:rPr>
              <a:t>Timeline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5348373" y="4324246"/>
            <a:ext cx="3482071" cy="529137"/>
          </a:xfrm>
          <a:prstGeom prst="borderCallout1">
            <a:avLst>
              <a:gd name="adj1" fmla="val -21250"/>
              <a:gd name="adj2" fmla="val 69999"/>
              <a:gd name="adj3" fmla="val -87500"/>
              <a:gd name="adj4" fmla="val 70791"/>
            </a:avLst>
          </a:prstGeom>
          <a:ln>
            <a:headEnd type="none"/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Light"/>
                <a:cs typeface="Roboto Light"/>
              </a:rPr>
              <a:t>Player 1 attacks again</a:t>
            </a:r>
          </a:p>
        </p:txBody>
      </p:sp>
      <p:sp>
        <p:nvSpPr>
          <p:cNvPr id="30" name="Line Callout 1 29"/>
          <p:cNvSpPr/>
          <p:nvPr/>
        </p:nvSpPr>
        <p:spPr>
          <a:xfrm>
            <a:off x="5582616" y="2268168"/>
            <a:ext cx="2877744" cy="529137"/>
          </a:xfrm>
          <a:prstGeom prst="borderCallout1">
            <a:avLst>
              <a:gd name="adj1" fmla="val 118751"/>
              <a:gd name="adj2" fmla="val 18330"/>
              <a:gd name="adj3" fmla="val 181072"/>
              <a:gd name="adj4" fmla="val 16534"/>
            </a:avLst>
          </a:prstGeom>
          <a:ln>
            <a:solidFill>
              <a:srgbClr val="984346"/>
            </a:solidFill>
            <a:headEnd type="none"/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Light"/>
                <a:cs typeface="Roboto Light"/>
              </a:rPr>
              <a:t>Player 2 attacks</a:t>
            </a:r>
          </a:p>
        </p:txBody>
      </p:sp>
    </p:spTree>
    <p:extLst>
      <p:ext uri="{BB962C8B-B14F-4D97-AF65-F5344CB8AC3E}">
        <p14:creationId xmlns:p14="http://schemas.microsoft.com/office/powerpoint/2010/main" val="218974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1874-95C4-114A-B4E4-61F5841C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Consider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F363C-E401-8F4F-94AF-FC44964DB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C9D61-4FFE-9D47-8209-1638E9E42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B7E52B-8666-AC46-A820-853067A88C37}"/>
              </a:ext>
            </a:extLst>
          </p:cNvPr>
          <p:cNvGrpSpPr/>
          <p:nvPr/>
        </p:nvGrpSpPr>
        <p:grpSpPr>
          <a:xfrm>
            <a:off x="1786416" y="1534376"/>
            <a:ext cx="8619168" cy="4311746"/>
            <a:chOff x="507427" y="2334654"/>
            <a:chExt cx="8619168" cy="4311746"/>
          </a:xfrm>
        </p:grpSpPr>
        <p:sp>
          <p:nvSpPr>
            <p:cNvPr id="6" name="Shape 679">
              <a:extLst>
                <a:ext uri="{FF2B5EF4-FFF2-40B4-BE49-F238E27FC236}">
                  <a16:creationId xmlns:a16="http://schemas.microsoft.com/office/drawing/2014/main" id="{EB8E2019-4E50-C347-ABED-63D1793F2D67}"/>
                </a:ext>
              </a:extLst>
            </p:cNvPr>
            <p:cNvSpPr/>
            <p:nvPr/>
          </p:nvSpPr>
          <p:spPr>
            <a:xfrm>
              <a:off x="2742578" y="5038800"/>
              <a:ext cx="1373592" cy="1607600"/>
            </a:xfrm>
            <a:prstGeom prst="can">
              <a:avLst>
                <a:gd name="adj" fmla="val 25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Farnsworth</a:t>
              </a:r>
            </a:p>
          </p:txBody>
        </p:sp>
        <p:sp>
          <p:nvSpPr>
            <p:cNvPr id="7" name="Shape 680">
              <a:extLst>
                <a:ext uri="{FF2B5EF4-FFF2-40B4-BE49-F238E27FC236}">
                  <a16:creationId xmlns:a16="http://schemas.microsoft.com/office/drawing/2014/main" id="{0E301A95-45D9-0F47-8B9B-FD4A6E294EA9}"/>
                </a:ext>
              </a:extLst>
            </p:cNvPr>
            <p:cNvSpPr/>
            <p:nvPr/>
          </p:nvSpPr>
          <p:spPr>
            <a:xfrm>
              <a:off x="507427" y="3528100"/>
              <a:ext cx="940796" cy="905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Meister</a:t>
              </a:r>
            </a:p>
          </p:txBody>
        </p:sp>
        <p:sp>
          <p:nvSpPr>
            <p:cNvPr id="8" name="Shape 684">
              <a:extLst>
                <a:ext uri="{FF2B5EF4-FFF2-40B4-BE49-F238E27FC236}">
                  <a16:creationId xmlns:a16="http://schemas.microsoft.com/office/drawing/2014/main" id="{7A75F711-B351-284E-B147-9FA7D0E8BCD2}"/>
                </a:ext>
              </a:extLst>
            </p:cNvPr>
            <p:cNvSpPr/>
            <p:nvPr/>
          </p:nvSpPr>
          <p:spPr>
            <a:xfrm>
              <a:off x="2671780" y="2334654"/>
              <a:ext cx="1515162" cy="687346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Ambassador</a:t>
              </a:r>
            </a:p>
          </p:txBody>
        </p:sp>
        <p:sp>
          <p:nvSpPr>
            <p:cNvPr id="9" name="Shape 685">
              <a:extLst>
                <a:ext uri="{FF2B5EF4-FFF2-40B4-BE49-F238E27FC236}">
                  <a16:creationId xmlns:a16="http://schemas.microsoft.com/office/drawing/2014/main" id="{23D55DB6-7BCE-0F45-95BA-2E2794D14B5D}"/>
                </a:ext>
              </a:extLst>
            </p:cNvPr>
            <p:cNvSpPr/>
            <p:nvPr/>
          </p:nvSpPr>
          <p:spPr>
            <a:xfrm>
              <a:off x="2041389" y="3528083"/>
              <a:ext cx="940796" cy="905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Scriba</a:t>
              </a:r>
            </a:p>
          </p:txBody>
        </p:sp>
        <p:sp>
          <p:nvSpPr>
            <p:cNvPr id="10" name="Shape 686">
              <a:extLst>
                <a:ext uri="{FF2B5EF4-FFF2-40B4-BE49-F238E27FC236}">
                  <a16:creationId xmlns:a16="http://schemas.microsoft.com/office/drawing/2014/main" id="{14DF5178-A5E7-734A-B336-71D11B75BC14}"/>
                </a:ext>
              </a:extLst>
            </p:cNvPr>
            <p:cNvSpPr/>
            <p:nvPr/>
          </p:nvSpPr>
          <p:spPr>
            <a:xfrm>
              <a:off x="4639523" y="2334654"/>
              <a:ext cx="1252200" cy="687346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Network Dude</a:t>
              </a:r>
            </a:p>
          </p:txBody>
        </p:sp>
        <p:grpSp>
          <p:nvGrpSpPr>
            <p:cNvPr id="11" name="Shape 690">
              <a:extLst>
                <a:ext uri="{FF2B5EF4-FFF2-40B4-BE49-F238E27FC236}">
                  <a16:creationId xmlns:a16="http://schemas.microsoft.com/office/drawing/2014/main" id="{2B8211F0-F353-7D4D-A3D1-075D543C269C}"/>
                </a:ext>
              </a:extLst>
            </p:cNvPr>
            <p:cNvGrpSpPr/>
            <p:nvPr/>
          </p:nvGrpSpPr>
          <p:grpSpPr>
            <a:xfrm>
              <a:off x="4640905" y="3450161"/>
              <a:ext cx="4485690" cy="2613939"/>
              <a:chOff x="4914650" y="2723812"/>
              <a:chExt cx="4077900" cy="1796538"/>
            </a:xfrm>
          </p:grpSpPr>
          <p:sp>
            <p:nvSpPr>
              <p:cNvPr id="17" name="Shape 691">
                <a:extLst>
                  <a:ext uri="{FF2B5EF4-FFF2-40B4-BE49-F238E27FC236}">
                    <a16:creationId xmlns:a16="http://schemas.microsoft.com/office/drawing/2014/main" id="{F2F6A206-62DA-9C40-9BE9-2FFDC072B48D}"/>
                  </a:ext>
                </a:extLst>
              </p:cNvPr>
              <p:cNvSpPr/>
              <p:nvPr/>
            </p:nvSpPr>
            <p:spPr>
              <a:xfrm>
                <a:off x="4914650" y="2723812"/>
                <a:ext cx="4077900" cy="17965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endParaRPr>
              </a:p>
            </p:txBody>
          </p:sp>
          <p:grpSp>
            <p:nvGrpSpPr>
              <p:cNvPr id="18" name="Shape 692">
                <a:extLst>
                  <a:ext uri="{FF2B5EF4-FFF2-40B4-BE49-F238E27FC236}">
                    <a16:creationId xmlns:a16="http://schemas.microsoft.com/office/drawing/2014/main" id="{1231ED13-6A7A-F143-AF97-9628BD87561D}"/>
                  </a:ext>
                </a:extLst>
              </p:cNvPr>
              <p:cNvGrpSpPr/>
              <p:nvPr/>
            </p:nvGrpSpPr>
            <p:grpSpPr>
              <a:xfrm>
                <a:off x="4988900" y="3074050"/>
                <a:ext cx="3929400" cy="1312500"/>
                <a:chOff x="4503600" y="3202700"/>
                <a:chExt cx="3929400" cy="1312500"/>
              </a:xfrm>
            </p:grpSpPr>
            <p:sp>
              <p:nvSpPr>
                <p:cNvPr id="20" name="Shape 693">
                  <a:extLst>
                    <a:ext uri="{FF2B5EF4-FFF2-40B4-BE49-F238E27FC236}">
                      <a16:creationId xmlns:a16="http://schemas.microsoft.com/office/drawing/2014/main" id="{F5FAE56A-593B-534F-9043-849E774CCCA2}"/>
                    </a:ext>
                  </a:extLst>
                </p:cNvPr>
                <p:cNvSpPr/>
                <p:nvPr/>
              </p:nvSpPr>
              <p:spPr>
                <a:xfrm>
                  <a:off x="4503600" y="32027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Poll Creator</a:t>
                  </a:r>
                </a:p>
              </p:txBody>
            </p:sp>
            <p:sp>
              <p:nvSpPr>
                <p:cNvPr id="21" name="Shape 694">
                  <a:extLst>
                    <a:ext uri="{FF2B5EF4-FFF2-40B4-BE49-F238E27FC236}">
                      <a16:creationId xmlns:a16="http://schemas.microsoft.com/office/drawing/2014/main" id="{AF5E5528-F89C-114B-A4DE-2C05E7EEC8B8}"/>
                    </a:ext>
                  </a:extLst>
                </p:cNvPr>
                <p:cNvSpPr/>
                <p:nvPr/>
              </p:nvSpPr>
              <p:spPr>
                <a:xfrm>
                  <a:off x="4503600" y="36770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Tester</a:t>
                  </a:r>
                </a:p>
              </p:txBody>
            </p:sp>
            <p:sp>
              <p:nvSpPr>
                <p:cNvPr id="22" name="Shape 695">
                  <a:extLst>
                    <a:ext uri="{FF2B5EF4-FFF2-40B4-BE49-F238E27FC236}">
                      <a16:creationId xmlns:a16="http://schemas.microsoft.com/office/drawing/2014/main" id="{F8E3B4D7-F74B-FE43-9BBD-00EB3570967D}"/>
                    </a:ext>
                  </a:extLst>
                </p:cNvPr>
                <p:cNvSpPr/>
                <p:nvPr/>
              </p:nvSpPr>
              <p:spPr>
                <a:xfrm>
                  <a:off x="4503600" y="41342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Patcherex</a:t>
                  </a:r>
                </a:p>
              </p:txBody>
            </p:sp>
            <p:sp>
              <p:nvSpPr>
                <p:cNvPr id="23" name="Shape 696">
                  <a:extLst>
                    <a:ext uri="{FF2B5EF4-FFF2-40B4-BE49-F238E27FC236}">
                      <a16:creationId xmlns:a16="http://schemas.microsoft.com/office/drawing/2014/main" id="{F5D1D106-A2ED-A248-ABCE-FDAEB333389B}"/>
                    </a:ext>
                  </a:extLst>
                </p:cNvPr>
                <p:cNvSpPr/>
                <p:nvPr/>
              </p:nvSpPr>
              <p:spPr>
                <a:xfrm>
                  <a:off x="5842200" y="32027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AFL</a:t>
                  </a:r>
                </a:p>
              </p:txBody>
            </p:sp>
            <p:sp>
              <p:nvSpPr>
                <p:cNvPr id="24" name="Shape 697">
                  <a:extLst>
                    <a:ext uri="{FF2B5EF4-FFF2-40B4-BE49-F238E27FC236}">
                      <a16:creationId xmlns:a16="http://schemas.microsoft.com/office/drawing/2014/main" id="{FEBB7703-DB4F-6646-94B7-7012FF51FDD1}"/>
                    </a:ext>
                  </a:extLst>
                </p:cNvPr>
                <p:cNvSpPr/>
                <p:nvPr/>
              </p:nvSpPr>
              <p:spPr>
                <a:xfrm>
                  <a:off x="7180800" y="32027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Driller</a:t>
                  </a:r>
                </a:p>
              </p:txBody>
            </p:sp>
            <p:sp>
              <p:nvSpPr>
                <p:cNvPr id="25" name="Shape 698">
                  <a:extLst>
                    <a:ext uri="{FF2B5EF4-FFF2-40B4-BE49-F238E27FC236}">
                      <a16:creationId xmlns:a16="http://schemas.microsoft.com/office/drawing/2014/main" id="{D5407F03-17FC-ED4D-A0C0-5E986FEB3A03}"/>
                    </a:ext>
                  </a:extLst>
                </p:cNvPr>
                <p:cNvSpPr/>
                <p:nvPr/>
              </p:nvSpPr>
              <p:spPr>
                <a:xfrm>
                  <a:off x="5842200" y="41513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Colorguard</a:t>
                  </a:r>
                </a:p>
              </p:txBody>
            </p:sp>
            <p:sp>
              <p:nvSpPr>
                <p:cNvPr id="26" name="Shape 699">
                  <a:extLst>
                    <a:ext uri="{FF2B5EF4-FFF2-40B4-BE49-F238E27FC236}">
                      <a16:creationId xmlns:a16="http://schemas.microsoft.com/office/drawing/2014/main" id="{4E2A63F6-03D6-0F48-8AEE-73FDFB2153B1}"/>
                    </a:ext>
                  </a:extLst>
                </p:cNvPr>
                <p:cNvSpPr/>
                <p:nvPr/>
              </p:nvSpPr>
              <p:spPr>
                <a:xfrm>
                  <a:off x="5842200" y="36770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Rex</a:t>
                  </a:r>
                </a:p>
              </p:txBody>
            </p:sp>
            <p:sp>
              <p:nvSpPr>
                <p:cNvPr id="27" name="Shape 700">
                  <a:extLst>
                    <a:ext uri="{FF2B5EF4-FFF2-40B4-BE49-F238E27FC236}">
                      <a16:creationId xmlns:a16="http://schemas.microsoft.com/office/drawing/2014/main" id="{724DBBBF-93A8-CD43-8B0F-F1A344BD403A}"/>
                    </a:ext>
                  </a:extLst>
                </p:cNvPr>
                <p:cNvSpPr/>
                <p:nvPr/>
              </p:nvSpPr>
              <p:spPr>
                <a:xfrm>
                  <a:off x="7180800" y="36770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POV Fuzzer</a:t>
                  </a:r>
                </a:p>
              </p:txBody>
            </p:sp>
            <p:sp>
              <p:nvSpPr>
                <p:cNvPr id="28" name="Shape 701">
                  <a:extLst>
                    <a:ext uri="{FF2B5EF4-FFF2-40B4-BE49-F238E27FC236}">
                      <a16:creationId xmlns:a16="http://schemas.microsoft.com/office/drawing/2014/main" id="{AACEFFE5-1A8C-114E-A5C3-D0C8591A4E16}"/>
                    </a:ext>
                  </a:extLst>
                </p:cNvPr>
                <p:cNvSpPr/>
                <p:nvPr/>
              </p:nvSpPr>
              <p:spPr>
                <a:xfrm>
                  <a:off x="7180800" y="41513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dk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POV Tester</a:t>
                  </a:r>
                </a:p>
              </p:txBody>
            </p:sp>
          </p:grpSp>
          <p:sp>
            <p:nvSpPr>
              <p:cNvPr id="19" name="Shape 702">
                <a:extLst>
                  <a:ext uri="{FF2B5EF4-FFF2-40B4-BE49-F238E27FC236}">
                    <a16:creationId xmlns:a16="http://schemas.microsoft.com/office/drawing/2014/main" id="{798C091C-FD9D-C94D-AF05-45BF9B3060B6}"/>
                  </a:ext>
                </a:extLst>
              </p:cNvPr>
              <p:cNvSpPr txBox="1"/>
              <p:nvPr/>
            </p:nvSpPr>
            <p:spPr>
              <a:xfrm>
                <a:off x="6450680" y="2767895"/>
                <a:ext cx="1005840" cy="275537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lvl="0" algn="ctr">
                  <a:spcBef>
                    <a:spcPts val="0"/>
                  </a:spcBef>
                  <a:buNone/>
                  <a:defRPr>
                    <a:solidFill>
                      <a:schemeClr val="dk1"/>
                    </a:solidFill>
                    <a:latin typeface="Cambria"/>
                    <a:cs typeface="Cambria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Worker</a:t>
                </a:r>
              </a:p>
            </p:txBody>
          </p:sp>
        </p:grpSp>
        <p:cxnSp>
          <p:nvCxnSpPr>
            <p:cNvPr id="12" name="Shape 703">
              <a:extLst>
                <a:ext uri="{FF2B5EF4-FFF2-40B4-BE49-F238E27FC236}">
                  <a16:creationId xmlns:a16="http://schemas.microsoft.com/office/drawing/2014/main" id="{A24E40B4-052A-204F-8B1D-9FD5AD2A043B}"/>
                </a:ext>
              </a:extLst>
            </p:cNvPr>
            <p:cNvCxnSpPr>
              <a:stCxn id="7" idx="2"/>
              <a:endCxn id="6" idx="2"/>
            </p:cNvCxnSpPr>
            <p:nvPr/>
          </p:nvCxnSpPr>
          <p:spPr>
            <a:xfrm rot="16200000" flipH="1">
              <a:off x="1155551" y="4255573"/>
              <a:ext cx="1409300" cy="1764753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hape 704">
              <a:extLst>
                <a:ext uri="{FF2B5EF4-FFF2-40B4-BE49-F238E27FC236}">
                  <a16:creationId xmlns:a16="http://schemas.microsoft.com/office/drawing/2014/main" id="{6682A771-4219-8040-8C96-517CD2256B8E}"/>
                </a:ext>
              </a:extLst>
            </p:cNvPr>
            <p:cNvCxnSpPr>
              <a:stCxn id="8" idx="2"/>
              <a:endCxn id="6" idx="1"/>
            </p:cNvCxnSpPr>
            <p:nvPr/>
          </p:nvCxnSpPr>
          <p:spPr>
            <a:xfrm rot="16200000" flipH="1">
              <a:off x="2420967" y="4030393"/>
              <a:ext cx="2016800" cy="13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hape 705">
              <a:extLst>
                <a:ext uri="{FF2B5EF4-FFF2-40B4-BE49-F238E27FC236}">
                  <a16:creationId xmlns:a16="http://schemas.microsoft.com/office/drawing/2014/main" id="{1CD7B7B0-81B1-3D4F-ACA2-B2C061CB6AB4}"/>
                </a:ext>
              </a:extLst>
            </p:cNvPr>
            <p:cNvCxnSpPr>
              <a:stCxn id="10" idx="1"/>
              <a:endCxn id="6" idx="4"/>
            </p:cNvCxnSpPr>
            <p:nvPr/>
          </p:nvCxnSpPr>
          <p:spPr>
            <a:xfrm rot="10800000" flipV="1">
              <a:off x="4116171" y="2678326"/>
              <a:ext cx="523353" cy="3164273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hape 706">
              <a:extLst>
                <a:ext uri="{FF2B5EF4-FFF2-40B4-BE49-F238E27FC236}">
                  <a16:creationId xmlns:a16="http://schemas.microsoft.com/office/drawing/2014/main" id="{9FD14B12-64A0-334A-A833-907079F79B50}"/>
                </a:ext>
              </a:extLst>
            </p:cNvPr>
            <p:cNvCxnSpPr>
              <a:stCxn id="9" idx="2"/>
              <a:endCxn id="6" idx="1"/>
            </p:cNvCxnSpPr>
            <p:nvPr/>
          </p:nvCxnSpPr>
          <p:spPr>
            <a:xfrm rot="16200000" flipH="1">
              <a:off x="2667822" y="4277247"/>
              <a:ext cx="605517" cy="91758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hape 707">
              <a:extLst>
                <a:ext uri="{FF2B5EF4-FFF2-40B4-BE49-F238E27FC236}">
                  <a16:creationId xmlns:a16="http://schemas.microsoft.com/office/drawing/2014/main" id="{E8921DA6-2E42-2644-90B5-DC59FC9FEC2F}"/>
                </a:ext>
              </a:extLst>
            </p:cNvPr>
            <p:cNvCxnSpPr>
              <a:stCxn id="17" idx="1"/>
              <a:endCxn id="6" idx="4"/>
            </p:cNvCxnSpPr>
            <p:nvPr/>
          </p:nvCxnSpPr>
          <p:spPr>
            <a:xfrm rot="10800000" flipV="1">
              <a:off x="4116171" y="4757130"/>
              <a:ext cx="524735" cy="108546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13593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A7BC-E219-5743-ACAC-D3642B3B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Consider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A8AC4-C34F-594B-A8CA-91620CCC8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5E10A-1634-8542-A035-C87F1687D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847EF7-0DC9-E74F-A116-A74C8F220031}"/>
              </a:ext>
            </a:extLst>
          </p:cNvPr>
          <p:cNvGrpSpPr/>
          <p:nvPr/>
        </p:nvGrpSpPr>
        <p:grpSpPr>
          <a:xfrm>
            <a:off x="1786416" y="1539338"/>
            <a:ext cx="8619168" cy="4311746"/>
            <a:chOff x="507427" y="2334654"/>
            <a:chExt cx="8619168" cy="4311746"/>
          </a:xfrm>
        </p:grpSpPr>
        <p:sp>
          <p:nvSpPr>
            <p:cNvPr id="6" name="Shape 679">
              <a:extLst>
                <a:ext uri="{FF2B5EF4-FFF2-40B4-BE49-F238E27FC236}">
                  <a16:creationId xmlns:a16="http://schemas.microsoft.com/office/drawing/2014/main" id="{F193B6BF-94B8-C44D-825A-40AB7BCA38C7}"/>
                </a:ext>
              </a:extLst>
            </p:cNvPr>
            <p:cNvSpPr/>
            <p:nvPr/>
          </p:nvSpPr>
          <p:spPr>
            <a:xfrm>
              <a:off x="2742578" y="5038800"/>
              <a:ext cx="1373592" cy="1607600"/>
            </a:xfrm>
            <a:prstGeom prst="can">
              <a:avLst>
                <a:gd name="adj" fmla="val 25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Farnsworth</a:t>
              </a:r>
            </a:p>
          </p:txBody>
        </p:sp>
        <p:sp>
          <p:nvSpPr>
            <p:cNvPr id="7" name="Shape 680">
              <a:extLst>
                <a:ext uri="{FF2B5EF4-FFF2-40B4-BE49-F238E27FC236}">
                  <a16:creationId xmlns:a16="http://schemas.microsoft.com/office/drawing/2014/main" id="{210C8827-0024-0D4D-8B69-2550832DA00E}"/>
                </a:ext>
              </a:extLst>
            </p:cNvPr>
            <p:cNvSpPr/>
            <p:nvPr/>
          </p:nvSpPr>
          <p:spPr>
            <a:xfrm>
              <a:off x="507427" y="3528100"/>
              <a:ext cx="940796" cy="905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Meister</a:t>
              </a:r>
            </a:p>
          </p:txBody>
        </p:sp>
        <p:sp>
          <p:nvSpPr>
            <p:cNvPr id="8" name="Shape 684">
              <a:extLst>
                <a:ext uri="{FF2B5EF4-FFF2-40B4-BE49-F238E27FC236}">
                  <a16:creationId xmlns:a16="http://schemas.microsoft.com/office/drawing/2014/main" id="{737D0BF5-1204-E441-8EF4-C9F30259F423}"/>
                </a:ext>
              </a:extLst>
            </p:cNvPr>
            <p:cNvSpPr/>
            <p:nvPr/>
          </p:nvSpPr>
          <p:spPr>
            <a:xfrm>
              <a:off x="2671780" y="2334654"/>
              <a:ext cx="1515162" cy="687346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Ambassador</a:t>
              </a:r>
            </a:p>
          </p:txBody>
        </p:sp>
        <p:sp>
          <p:nvSpPr>
            <p:cNvPr id="9" name="Shape 685">
              <a:extLst>
                <a:ext uri="{FF2B5EF4-FFF2-40B4-BE49-F238E27FC236}">
                  <a16:creationId xmlns:a16="http://schemas.microsoft.com/office/drawing/2014/main" id="{B7754D70-AA1F-FE40-8FF2-BADDD559E368}"/>
                </a:ext>
              </a:extLst>
            </p:cNvPr>
            <p:cNvSpPr/>
            <p:nvPr/>
          </p:nvSpPr>
          <p:spPr>
            <a:xfrm>
              <a:off x="2041389" y="3528083"/>
              <a:ext cx="940796" cy="905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Scriba</a:t>
              </a:r>
            </a:p>
          </p:txBody>
        </p:sp>
        <p:sp>
          <p:nvSpPr>
            <p:cNvPr id="10" name="Shape 686">
              <a:extLst>
                <a:ext uri="{FF2B5EF4-FFF2-40B4-BE49-F238E27FC236}">
                  <a16:creationId xmlns:a16="http://schemas.microsoft.com/office/drawing/2014/main" id="{9302B266-F05D-8149-867F-3855E170594B}"/>
                </a:ext>
              </a:extLst>
            </p:cNvPr>
            <p:cNvSpPr/>
            <p:nvPr/>
          </p:nvSpPr>
          <p:spPr>
            <a:xfrm>
              <a:off x="4639523" y="2334654"/>
              <a:ext cx="1252200" cy="687346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Network Dude</a:t>
              </a:r>
            </a:p>
          </p:txBody>
        </p:sp>
        <p:grpSp>
          <p:nvGrpSpPr>
            <p:cNvPr id="11" name="Shape 690">
              <a:extLst>
                <a:ext uri="{FF2B5EF4-FFF2-40B4-BE49-F238E27FC236}">
                  <a16:creationId xmlns:a16="http://schemas.microsoft.com/office/drawing/2014/main" id="{FB349356-2B71-8448-8DFA-3337446D701D}"/>
                </a:ext>
              </a:extLst>
            </p:cNvPr>
            <p:cNvGrpSpPr/>
            <p:nvPr/>
          </p:nvGrpSpPr>
          <p:grpSpPr>
            <a:xfrm>
              <a:off x="4640905" y="3450161"/>
              <a:ext cx="4485690" cy="2613939"/>
              <a:chOff x="4914650" y="2723812"/>
              <a:chExt cx="4077900" cy="1796538"/>
            </a:xfrm>
          </p:grpSpPr>
          <p:sp>
            <p:nvSpPr>
              <p:cNvPr id="17" name="Shape 691">
                <a:extLst>
                  <a:ext uri="{FF2B5EF4-FFF2-40B4-BE49-F238E27FC236}">
                    <a16:creationId xmlns:a16="http://schemas.microsoft.com/office/drawing/2014/main" id="{90F7BB5E-6983-9D42-A4B9-A8AB67D40DC6}"/>
                  </a:ext>
                </a:extLst>
              </p:cNvPr>
              <p:cNvSpPr/>
              <p:nvPr/>
            </p:nvSpPr>
            <p:spPr>
              <a:xfrm>
                <a:off x="4914650" y="2723812"/>
                <a:ext cx="4077900" cy="17965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mbria"/>
                </a:endParaRPr>
              </a:p>
            </p:txBody>
          </p:sp>
          <p:grpSp>
            <p:nvGrpSpPr>
              <p:cNvPr id="18" name="Shape 692">
                <a:extLst>
                  <a:ext uri="{FF2B5EF4-FFF2-40B4-BE49-F238E27FC236}">
                    <a16:creationId xmlns:a16="http://schemas.microsoft.com/office/drawing/2014/main" id="{824BF5E3-017F-F74E-AA24-88DDC5864F9E}"/>
                  </a:ext>
                </a:extLst>
              </p:cNvPr>
              <p:cNvGrpSpPr/>
              <p:nvPr/>
            </p:nvGrpSpPr>
            <p:grpSpPr>
              <a:xfrm>
                <a:off x="4988900" y="3074050"/>
                <a:ext cx="3929400" cy="1312500"/>
                <a:chOff x="4503600" y="3202700"/>
                <a:chExt cx="3929400" cy="1312500"/>
              </a:xfrm>
            </p:grpSpPr>
            <p:sp>
              <p:nvSpPr>
                <p:cNvPr id="20" name="Shape 693">
                  <a:extLst>
                    <a:ext uri="{FF2B5EF4-FFF2-40B4-BE49-F238E27FC236}">
                      <a16:creationId xmlns:a16="http://schemas.microsoft.com/office/drawing/2014/main" id="{EC5955E1-0CC2-CF4B-BD2C-C196A36CC548}"/>
                    </a:ext>
                  </a:extLst>
                </p:cNvPr>
                <p:cNvSpPr/>
                <p:nvPr/>
              </p:nvSpPr>
              <p:spPr>
                <a:xfrm>
                  <a:off x="4503600" y="32027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Poll Creator</a:t>
                  </a:r>
                </a:p>
              </p:txBody>
            </p:sp>
            <p:sp>
              <p:nvSpPr>
                <p:cNvPr id="21" name="Shape 694">
                  <a:extLst>
                    <a:ext uri="{FF2B5EF4-FFF2-40B4-BE49-F238E27FC236}">
                      <a16:creationId xmlns:a16="http://schemas.microsoft.com/office/drawing/2014/main" id="{95E5FF7A-CE9D-C944-A7DD-4352DC9920F9}"/>
                    </a:ext>
                  </a:extLst>
                </p:cNvPr>
                <p:cNvSpPr/>
                <p:nvPr/>
              </p:nvSpPr>
              <p:spPr>
                <a:xfrm>
                  <a:off x="4503600" y="36770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Tester</a:t>
                  </a:r>
                </a:p>
              </p:txBody>
            </p:sp>
            <p:sp>
              <p:nvSpPr>
                <p:cNvPr id="22" name="Shape 695">
                  <a:extLst>
                    <a:ext uri="{FF2B5EF4-FFF2-40B4-BE49-F238E27FC236}">
                      <a16:creationId xmlns:a16="http://schemas.microsoft.com/office/drawing/2014/main" id="{53D1DCD8-C2B4-664A-ADCF-8B752F9599D4}"/>
                    </a:ext>
                  </a:extLst>
                </p:cNvPr>
                <p:cNvSpPr/>
                <p:nvPr/>
              </p:nvSpPr>
              <p:spPr>
                <a:xfrm>
                  <a:off x="4503600" y="41342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Patcherex</a:t>
                  </a:r>
                </a:p>
              </p:txBody>
            </p:sp>
            <p:sp>
              <p:nvSpPr>
                <p:cNvPr id="23" name="Shape 696">
                  <a:extLst>
                    <a:ext uri="{FF2B5EF4-FFF2-40B4-BE49-F238E27FC236}">
                      <a16:creationId xmlns:a16="http://schemas.microsoft.com/office/drawing/2014/main" id="{4D9248C9-C37B-9543-8C9D-6EB42ECA75D8}"/>
                    </a:ext>
                  </a:extLst>
                </p:cNvPr>
                <p:cNvSpPr/>
                <p:nvPr/>
              </p:nvSpPr>
              <p:spPr>
                <a:xfrm>
                  <a:off x="5842200" y="32027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AFL</a:t>
                  </a:r>
                </a:p>
              </p:txBody>
            </p:sp>
            <p:sp>
              <p:nvSpPr>
                <p:cNvPr id="24" name="Shape 697">
                  <a:extLst>
                    <a:ext uri="{FF2B5EF4-FFF2-40B4-BE49-F238E27FC236}">
                      <a16:creationId xmlns:a16="http://schemas.microsoft.com/office/drawing/2014/main" id="{D20F3649-B31E-484E-85E6-EC36288C5E7A}"/>
                    </a:ext>
                  </a:extLst>
                </p:cNvPr>
                <p:cNvSpPr/>
                <p:nvPr/>
              </p:nvSpPr>
              <p:spPr>
                <a:xfrm>
                  <a:off x="7180800" y="32027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Driller</a:t>
                  </a:r>
                </a:p>
              </p:txBody>
            </p:sp>
            <p:sp>
              <p:nvSpPr>
                <p:cNvPr id="25" name="Shape 698">
                  <a:extLst>
                    <a:ext uri="{FF2B5EF4-FFF2-40B4-BE49-F238E27FC236}">
                      <a16:creationId xmlns:a16="http://schemas.microsoft.com/office/drawing/2014/main" id="{1EC46AD6-8B36-A643-8E01-0E3D82CF257B}"/>
                    </a:ext>
                  </a:extLst>
                </p:cNvPr>
                <p:cNvSpPr/>
                <p:nvPr/>
              </p:nvSpPr>
              <p:spPr>
                <a:xfrm>
                  <a:off x="5842200" y="41513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Colorguard</a:t>
                  </a:r>
                </a:p>
              </p:txBody>
            </p:sp>
            <p:sp>
              <p:nvSpPr>
                <p:cNvPr id="26" name="Shape 699">
                  <a:extLst>
                    <a:ext uri="{FF2B5EF4-FFF2-40B4-BE49-F238E27FC236}">
                      <a16:creationId xmlns:a16="http://schemas.microsoft.com/office/drawing/2014/main" id="{F15862F6-5342-3648-B7B8-B144650518DF}"/>
                    </a:ext>
                  </a:extLst>
                </p:cNvPr>
                <p:cNvSpPr/>
                <p:nvPr/>
              </p:nvSpPr>
              <p:spPr>
                <a:xfrm>
                  <a:off x="5842200" y="36770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Rex</a:t>
                  </a:r>
                </a:p>
              </p:txBody>
            </p:sp>
            <p:sp>
              <p:nvSpPr>
                <p:cNvPr id="27" name="Shape 700">
                  <a:extLst>
                    <a:ext uri="{FF2B5EF4-FFF2-40B4-BE49-F238E27FC236}">
                      <a16:creationId xmlns:a16="http://schemas.microsoft.com/office/drawing/2014/main" id="{509AF633-C0C9-DD45-AEFE-0664073CEDE5}"/>
                    </a:ext>
                  </a:extLst>
                </p:cNvPr>
                <p:cNvSpPr/>
                <p:nvPr/>
              </p:nvSpPr>
              <p:spPr>
                <a:xfrm>
                  <a:off x="7180800" y="36770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POV Fuzzer</a:t>
                  </a:r>
                </a:p>
              </p:txBody>
            </p:sp>
            <p:sp>
              <p:nvSpPr>
                <p:cNvPr id="28" name="Shape 701">
                  <a:extLst>
                    <a:ext uri="{FF2B5EF4-FFF2-40B4-BE49-F238E27FC236}">
                      <a16:creationId xmlns:a16="http://schemas.microsoft.com/office/drawing/2014/main" id="{996BAE7D-6F17-4E4D-AD50-17294D7A5E5A}"/>
                    </a:ext>
                  </a:extLst>
                </p:cNvPr>
                <p:cNvSpPr/>
                <p:nvPr/>
              </p:nvSpPr>
              <p:spPr>
                <a:xfrm>
                  <a:off x="7180800" y="4151300"/>
                  <a:ext cx="1252200" cy="363900"/>
                </a:xfrm>
                <a:prstGeom prst="roundRect">
                  <a:avLst>
                    <a:gd name="adj" fmla="val 16667"/>
                  </a:avLst>
                </a:prstGeom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" sz="1600" dirty="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Cambria"/>
                    </a:rPr>
                    <a:t>POV Tester</a:t>
                  </a:r>
                </a:p>
              </p:txBody>
            </p:sp>
          </p:grpSp>
          <p:sp>
            <p:nvSpPr>
              <p:cNvPr id="19" name="Shape 702">
                <a:extLst>
                  <a:ext uri="{FF2B5EF4-FFF2-40B4-BE49-F238E27FC236}">
                    <a16:creationId xmlns:a16="http://schemas.microsoft.com/office/drawing/2014/main" id="{C1D398A3-0FC7-684B-90A9-3ED99B97B438}"/>
                  </a:ext>
                </a:extLst>
              </p:cNvPr>
              <p:cNvSpPr txBox="1"/>
              <p:nvPr/>
            </p:nvSpPr>
            <p:spPr>
              <a:xfrm>
                <a:off x="6450680" y="2767895"/>
                <a:ext cx="1005840" cy="275537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lvl="0" algn="ctr">
                  <a:spcBef>
                    <a:spcPts val="0"/>
                  </a:spcBef>
                  <a:buNone/>
                  <a:defRPr>
                    <a:solidFill>
                      <a:schemeClr val="dk1"/>
                    </a:solidFill>
                    <a:latin typeface="Cambria"/>
                    <a:cs typeface="Cambria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Worker</a:t>
                </a:r>
              </a:p>
            </p:txBody>
          </p:sp>
        </p:grpSp>
        <p:cxnSp>
          <p:nvCxnSpPr>
            <p:cNvPr id="12" name="Shape 703">
              <a:extLst>
                <a:ext uri="{FF2B5EF4-FFF2-40B4-BE49-F238E27FC236}">
                  <a16:creationId xmlns:a16="http://schemas.microsoft.com/office/drawing/2014/main" id="{18C04C24-0CB5-7D47-9271-93D7E820E4B8}"/>
                </a:ext>
              </a:extLst>
            </p:cNvPr>
            <p:cNvCxnSpPr>
              <a:stCxn id="7" idx="2"/>
              <a:endCxn id="6" idx="2"/>
            </p:cNvCxnSpPr>
            <p:nvPr/>
          </p:nvCxnSpPr>
          <p:spPr>
            <a:xfrm rot="16200000" flipH="1">
              <a:off x="1155551" y="4255573"/>
              <a:ext cx="1409300" cy="1764753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hape 704">
              <a:extLst>
                <a:ext uri="{FF2B5EF4-FFF2-40B4-BE49-F238E27FC236}">
                  <a16:creationId xmlns:a16="http://schemas.microsoft.com/office/drawing/2014/main" id="{0D67282B-93E5-7941-8E36-713F05CBE754}"/>
                </a:ext>
              </a:extLst>
            </p:cNvPr>
            <p:cNvCxnSpPr>
              <a:stCxn id="8" idx="2"/>
              <a:endCxn id="6" idx="1"/>
            </p:cNvCxnSpPr>
            <p:nvPr/>
          </p:nvCxnSpPr>
          <p:spPr>
            <a:xfrm rot="16200000" flipH="1">
              <a:off x="2420967" y="4030393"/>
              <a:ext cx="2016800" cy="13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hape 705">
              <a:extLst>
                <a:ext uri="{FF2B5EF4-FFF2-40B4-BE49-F238E27FC236}">
                  <a16:creationId xmlns:a16="http://schemas.microsoft.com/office/drawing/2014/main" id="{1548C5C7-85ED-AF47-BF3C-2830FBD496BF}"/>
                </a:ext>
              </a:extLst>
            </p:cNvPr>
            <p:cNvCxnSpPr>
              <a:stCxn id="10" idx="1"/>
              <a:endCxn id="6" idx="4"/>
            </p:cNvCxnSpPr>
            <p:nvPr/>
          </p:nvCxnSpPr>
          <p:spPr>
            <a:xfrm rot="10800000" flipV="1">
              <a:off x="4116171" y="2678326"/>
              <a:ext cx="523353" cy="3164273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hape 706">
              <a:extLst>
                <a:ext uri="{FF2B5EF4-FFF2-40B4-BE49-F238E27FC236}">
                  <a16:creationId xmlns:a16="http://schemas.microsoft.com/office/drawing/2014/main" id="{50EC3B41-2C87-4748-A347-981AC2E669C0}"/>
                </a:ext>
              </a:extLst>
            </p:cNvPr>
            <p:cNvCxnSpPr>
              <a:stCxn id="9" idx="2"/>
              <a:endCxn id="6" idx="1"/>
            </p:cNvCxnSpPr>
            <p:nvPr/>
          </p:nvCxnSpPr>
          <p:spPr>
            <a:xfrm rot="16200000" flipH="1">
              <a:off x="2667822" y="4277247"/>
              <a:ext cx="605517" cy="91758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hape 707">
              <a:extLst>
                <a:ext uri="{FF2B5EF4-FFF2-40B4-BE49-F238E27FC236}">
                  <a16:creationId xmlns:a16="http://schemas.microsoft.com/office/drawing/2014/main" id="{20DE1042-92E0-C641-8AD4-2F06DC3E1C7D}"/>
                </a:ext>
              </a:extLst>
            </p:cNvPr>
            <p:cNvCxnSpPr>
              <a:stCxn id="17" idx="1"/>
              <a:endCxn id="6" idx="4"/>
            </p:cNvCxnSpPr>
            <p:nvPr/>
          </p:nvCxnSpPr>
          <p:spPr>
            <a:xfrm rot="10800000" flipV="1">
              <a:off x="4116171" y="4757130"/>
              <a:ext cx="524735" cy="108546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358DB3-F801-FD48-911A-2F87421D1970}"/>
              </a:ext>
            </a:extLst>
          </p:cNvPr>
          <p:cNvSpPr txBox="1"/>
          <p:nvPr/>
        </p:nvSpPr>
        <p:spPr>
          <a:xfrm>
            <a:off x="8646855" y="5581321"/>
            <a:ext cx="107112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511939-E339-A649-949F-93B0CF4A90C0}"/>
              </a:ext>
            </a:extLst>
          </p:cNvPr>
          <p:cNvCxnSpPr/>
          <p:nvPr/>
        </p:nvCxnSpPr>
        <p:spPr>
          <a:xfrm>
            <a:off x="8551815" y="5419035"/>
            <a:ext cx="0" cy="844181"/>
          </a:xfrm>
          <a:prstGeom prst="straightConnector1">
            <a:avLst/>
          </a:prstGeom>
          <a:ln w="38100" cmpd="sng">
            <a:solidFill>
              <a:srgbClr val="99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2ADDA6-A317-D447-9835-BFF7BAF1827F}"/>
              </a:ext>
            </a:extLst>
          </p:cNvPr>
          <p:cNvSpPr txBox="1"/>
          <p:nvPr/>
        </p:nvSpPr>
        <p:spPr>
          <a:xfrm>
            <a:off x="6469373" y="5581321"/>
            <a:ext cx="97815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8609C8-DD9F-5446-82A3-E0680A853980}"/>
              </a:ext>
            </a:extLst>
          </p:cNvPr>
          <p:cNvCxnSpPr/>
          <p:nvPr/>
        </p:nvCxnSpPr>
        <p:spPr>
          <a:xfrm>
            <a:off x="6355579" y="5419035"/>
            <a:ext cx="0" cy="844181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162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0AB2-5A06-0449-ACAC-F76BF07D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8A78-CACD-7844-BB7C-FB2FCFE8C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09800-0202-BD4A-AE4F-A2A69FDFD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1BF36-703B-BF4F-8049-FD3DC3AC6D3B}"/>
              </a:ext>
            </a:extLst>
          </p:cNvPr>
          <p:cNvSpPr/>
          <p:nvPr/>
        </p:nvSpPr>
        <p:spPr>
          <a:xfrm>
            <a:off x="6399422" y="4636365"/>
            <a:ext cx="1879194" cy="867955"/>
          </a:xfrm>
          <a:prstGeom prst="rect">
            <a:avLst/>
          </a:prstGeom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Exploit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Weaponizing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9494A1-EFED-2248-9226-E569E73BB0FB}"/>
              </a:ext>
            </a:extLst>
          </p:cNvPr>
          <p:cNvSpPr/>
          <p:nvPr/>
        </p:nvSpPr>
        <p:spPr>
          <a:xfrm>
            <a:off x="2910121" y="4636366"/>
            <a:ext cx="1879194" cy="826624"/>
          </a:xfrm>
          <a:prstGeom prst="rect">
            <a:avLst/>
          </a:prstGeom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Patch Generation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FBA42C-7AFC-9446-B753-AF9D1585898D}"/>
              </a:ext>
            </a:extLst>
          </p:cNvPr>
          <p:cNvCxnSpPr>
            <a:stCxn id="6" idx="2"/>
            <a:endCxn id="16" idx="0"/>
          </p:cNvCxnSpPr>
          <p:nvPr/>
        </p:nvCxnSpPr>
        <p:spPr>
          <a:xfrm flipH="1">
            <a:off x="3847177" y="5462990"/>
            <a:ext cx="2541" cy="46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EB53DB-3ECA-634B-8E28-15BB97249ED1}"/>
              </a:ext>
            </a:extLst>
          </p:cNvPr>
          <p:cNvCxnSpPr>
            <a:stCxn id="5" idx="2"/>
            <a:endCxn id="17" idx="0"/>
          </p:cNvCxnSpPr>
          <p:nvPr/>
        </p:nvCxnSpPr>
        <p:spPr>
          <a:xfrm>
            <a:off x="7339019" y="5504320"/>
            <a:ext cx="2541" cy="427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DA7414F-45B4-E34B-A970-0275074ADD59}"/>
              </a:ext>
            </a:extLst>
          </p:cNvPr>
          <p:cNvGrpSpPr/>
          <p:nvPr/>
        </p:nvGrpSpPr>
        <p:grpSpPr>
          <a:xfrm>
            <a:off x="3958876" y="1536633"/>
            <a:ext cx="5588078" cy="1270121"/>
            <a:chOff x="2920490" y="1195255"/>
            <a:chExt cx="4259499" cy="12701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9B3FCF-6F11-1240-958B-F2DEA935ECB9}"/>
                </a:ext>
              </a:extLst>
            </p:cNvPr>
            <p:cNvSpPr/>
            <p:nvPr/>
          </p:nvSpPr>
          <p:spPr>
            <a:xfrm>
              <a:off x="2920490" y="1757490"/>
              <a:ext cx="351862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Obtain patches from the others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3B80AC-30EC-1942-A4ED-8060CFD7D7F5}"/>
                </a:ext>
              </a:extLst>
            </p:cNvPr>
            <p:cNvSpPr txBox="1"/>
            <p:nvPr/>
          </p:nvSpPr>
          <p:spPr>
            <a:xfrm>
              <a:off x="2920490" y="1477264"/>
              <a:ext cx="39998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Detect exploits from the others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D82923-BBE4-B345-B642-8FF3FD1233F7}"/>
                </a:ext>
              </a:extLst>
            </p:cNvPr>
            <p:cNvSpPr txBox="1"/>
            <p:nvPr/>
          </p:nvSpPr>
          <p:spPr>
            <a:xfrm>
              <a:off x="2920490" y="1195255"/>
              <a:ext cx="42594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  <a:cs typeface="Cambria"/>
                </a:rPr>
                <a:t>Discovery vulnerability by oneself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13C5C-6D8B-0D4A-BBCF-4588EA46F646}"/>
              </a:ext>
            </a:extLst>
          </p:cNvPr>
          <p:cNvSpPr/>
          <p:nvPr/>
        </p:nvSpPr>
        <p:spPr>
          <a:xfrm>
            <a:off x="4666015" y="3016793"/>
            <a:ext cx="1879194" cy="886659"/>
          </a:xfrm>
          <a:prstGeom prst="rect">
            <a:avLst/>
          </a:prstGeom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Vulnerability Awareness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D1DC26-F51C-E048-88A6-87F80B4FD376}"/>
              </a:ext>
            </a:extLst>
          </p:cNvPr>
          <p:cNvCxnSpPr/>
          <p:nvPr/>
        </p:nvCxnSpPr>
        <p:spPr>
          <a:xfrm>
            <a:off x="5605612" y="2533849"/>
            <a:ext cx="0" cy="419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1A67675D-6FA7-4E42-B76B-DA11A56F79BA}"/>
              </a:ext>
            </a:extLst>
          </p:cNvPr>
          <p:cNvSpPr/>
          <p:nvPr/>
        </p:nvSpPr>
        <p:spPr>
          <a:xfrm>
            <a:off x="5350169" y="3996750"/>
            <a:ext cx="475739" cy="517817"/>
          </a:xfrm>
          <a:prstGeom prst="down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Cambria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9B64C5-426F-C147-8FB5-895DB4E7A68A}"/>
              </a:ext>
            </a:extLst>
          </p:cNvPr>
          <p:cNvSpPr/>
          <p:nvPr/>
        </p:nvSpPr>
        <p:spPr>
          <a:xfrm>
            <a:off x="2922451" y="5932080"/>
            <a:ext cx="1849452" cy="5178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Patch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7A08C-2DE0-4E47-A608-0F0CB7C6EBA8}"/>
              </a:ext>
            </a:extLst>
          </p:cNvPr>
          <p:cNvSpPr/>
          <p:nvPr/>
        </p:nvSpPr>
        <p:spPr>
          <a:xfrm>
            <a:off x="6416834" y="5932080"/>
            <a:ext cx="1849452" cy="5178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Exploit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4484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8F01-E15D-E94B-9DB8-1CA1580A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425A2-64F9-244B-9F98-76AD23D87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23363-7862-7E42-95D0-E6ECEC603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6A50E-28C7-CE49-8DE1-A17998038CC2}"/>
              </a:ext>
            </a:extLst>
          </p:cNvPr>
          <p:cNvSpPr txBox="1"/>
          <p:nvPr/>
        </p:nvSpPr>
        <p:spPr>
          <a:xfrm>
            <a:off x="2000502" y="2826901"/>
            <a:ext cx="2577950" cy="707886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 disclosure from the others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E78EF6-8423-7646-BD60-C236A28EF6DB}"/>
              </a:ext>
            </a:extLst>
          </p:cNvPr>
          <p:cNvCxnSpPr/>
          <p:nvPr/>
        </p:nvCxnSpPr>
        <p:spPr>
          <a:xfrm>
            <a:off x="4274691" y="3207901"/>
            <a:ext cx="741195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1369CB4-A433-A74A-9173-129E087C1D46}"/>
              </a:ext>
            </a:extLst>
          </p:cNvPr>
          <p:cNvSpPr/>
          <p:nvPr/>
        </p:nvSpPr>
        <p:spPr>
          <a:xfrm>
            <a:off x="4824816" y="1947524"/>
            <a:ext cx="3107475" cy="262012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Player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6852DB-A5D4-644E-839D-E586744FC075}"/>
              </a:ext>
            </a:extLst>
          </p:cNvPr>
          <p:cNvSpPr/>
          <p:nvPr/>
        </p:nvSpPr>
        <p:spPr>
          <a:xfrm>
            <a:off x="2000502" y="2198191"/>
            <a:ext cx="2577950" cy="40011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Discover by self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86B2C-1DEE-8A4A-AF1B-E232B9AC049B}"/>
              </a:ext>
            </a:extLst>
          </p:cNvPr>
          <p:cNvSpPr/>
          <p:nvPr/>
        </p:nvSpPr>
        <p:spPr>
          <a:xfrm>
            <a:off x="2015717" y="3719215"/>
            <a:ext cx="2562735" cy="707886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mbria"/>
              </a:rPr>
              <a:t>Detect exploits from the others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F7CED-386F-134D-84E2-5DA7FC4DA705}"/>
              </a:ext>
            </a:extLst>
          </p:cNvPr>
          <p:cNvCxnSpPr/>
          <p:nvPr/>
        </p:nvCxnSpPr>
        <p:spPr>
          <a:xfrm>
            <a:off x="4274691" y="2445901"/>
            <a:ext cx="741195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95B6B7-2EC6-F340-A7CB-598E0AEA216C}"/>
              </a:ext>
            </a:extLst>
          </p:cNvPr>
          <p:cNvCxnSpPr/>
          <p:nvPr/>
        </p:nvCxnSpPr>
        <p:spPr>
          <a:xfrm>
            <a:off x="4274691" y="4198501"/>
            <a:ext cx="741195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021A2-40F2-D042-8833-3F1FDF1E7E68}"/>
              </a:ext>
            </a:extLst>
          </p:cNvPr>
          <p:cNvSpPr/>
          <p:nvPr/>
        </p:nvSpPr>
        <p:spPr>
          <a:xfrm>
            <a:off x="5014326" y="2113069"/>
            <a:ext cx="2728455" cy="616703"/>
          </a:xfrm>
          <a:prstGeom prst="rect">
            <a:avLst/>
          </a:prstGeom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Exploit Generation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2BABB-7D46-6B44-8814-969239695C00}"/>
              </a:ext>
            </a:extLst>
          </p:cNvPr>
          <p:cNvSpPr/>
          <p:nvPr/>
        </p:nvSpPr>
        <p:spPr>
          <a:xfrm>
            <a:off x="5014326" y="2756443"/>
            <a:ext cx="2728455" cy="902914"/>
          </a:xfrm>
          <a:prstGeom prst="rect">
            <a:avLst/>
          </a:prstGeom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Patch-based Exploit Generation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E274A4-E28A-A745-A0F5-20C8EC307CA1}"/>
              </a:ext>
            </a:extLst>
          </p:cNvPr>
          <p:cNvSpPr/>
          <p:nvPr/>
        </p:nvSpPr>
        <p:spPr>
          <a:xfrm>
            <a:off x="5014326" y="3745379"/>
            <a:ext cx="2728455" cy="616703"/>
          </a:xfrm>
          <a:prstGeom prst="rect">
            <a:avLst/>
          </a:prstGeom>
          <a:ln w="12700" cmpd="sng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/>
              </a:rPr>
              <a:t>The Ricochet Attack</a:t>
            </a:r>
          </a:p>
        </p:txBody>
      </p:sp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02C8322A-52CA-0249-8487-3F8FBA91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15" y="2456344"/>
            <a:ext cx="477576" cy="258687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5B5F39E-3C7F-0B4F-B9CC-755283782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63" y="3396859"/>
            <a:ext cx="178828" cy="268242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CAD4DFC5-5EFC-8943-A409-36DE20D9F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91" y="4094969"/>
            <a:ext cx="433116" cy="2559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C16E2-8E9D-5847-B5A7-A09EC14378E7}"/>
              </a:ext>
            </a:extLst>
          </p:cNvPr>
          <p:cNvSpPr txBox="1"/>
          <p:nvPr/>
        </p:nvSpPr>
        <p:spPr>
          <a:xfrm>
            <a:off x="8618091" y="2457569"/>
            <a:ext cx="134610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D601C6-4946-114B-A485-BBF90DA23A6D}"/>
              </a:ext>
            </a:extLst>
          </p:cNvPr>
          <p:cNvSpPr txBox="1"/>
          <p:nvPr/>
        </p:nvSpPr>
        <p:spPr>
          <a:xfrm>
            <a:off x="8618091" y="3207901"/>
            <a:ext cx="134610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Patch</a:t>
            </a:r>
          </a:p>
        </p:txBody>
      </p:sp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623A9CEB-95C6-BA44-ADDA-ECC7294E3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09" y="3563895"/>
            <a:ext cx="506845" cy="286479"/>
          </a:xfrm>
          <a:prstGeom prst="rect">
            <a:avLst/>
          </a:prstGeom>
        </p:spPr>
      </p:pic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6836D0FC-D319-9A43-A135-044DE9DE0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06" y="2846142"/>
            <a:ext cx="527185" cy="28555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93D47F-C273-C145-A13D-4C05E6FABADB}"/>
              </a:ext>
            </a:extLst>
          </p:cNvPr>
          <p:cNvCxnSpPr/>
          <p:nvPr/>
        </p:nvCxnSpPr>
        <p:spPr>
          <a:xfrm>
            <a:off x="8213620" y="2674501"/>
            <a:ext cx="55687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81D2D8-CB20-004F-A484-BA86925DE63A}"/>
              </a:ext>
            </a:extLst>
          </p:cNvPr>
          <p:cNvCxnSpPr/>
          <p:nvPr/>
        </p:nvCxnSpPr>
        <p:spPr>
          <a:xfrm>
            <a:off x="8237091" y="3414653"/>
            <a:ext cx="55687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26C41C-511C-4C46-A89B-E52119911A66}"/>
              </a:ext>
            </a:extLst>
          </p:cNvPr>
          <p:cNvGrpSpPr/>
          <p:nvPr/>
        </p:nvGrpSpPr>
        <p:grpSpPr>
          <a:xfrm>
            <a:off x="3417046" y="5008631"/>
            <a:ext cx="5130599" cy="694904"/>
            <a:chOff x="1575001" y="5797971"/>
            <a:chExt cx="5130599" cy="6949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7474C-0A3C-2B4F-B1E4-134E42DD5871}"/>
                </a:ext>
              </a:extLst>
            </p:cNvPr>
            <p:cNvSpPr/>
            <p:nvPr/>
          </p:nvSpPr>
          <p:spPr>
            <a:xfrm>
              <a:off x="1575001" y="5797971"/>
              <a:ext cx="5130599" cy="694904"/>
            </a:xfrm>
            <a:prstGeom prst="rect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  <a:cs typeface="Cambria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FBDFC9-E4EB-B54A-A1CF-DF925ADDFD96}"/>
                </a:ext>
              </a:extLst>
            </p:cNvPr>
            <p:cNvGrpSpPr/>
            <p:nvPr/>
          </p:nvGrpSpPr>
          <p:grpSpPr>
            <a:xfrm>
              <a:off x="1701900" y="5964979"/>
              <a:ext cx="4876800" cy="360889"/>
              <a:chOff x="1676400" y="5948781"/>
              <a:chExt cx="4876800" cy="360889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6C0CA14-279D-BF47-9895-33C51DEB5E98}"/>
                  </a:ext>
                </a:extLst>
              </p:cNvPr>
              <p:cNvSpPr/>
              <p:nvPr/>
            </p:nvSpPr>
            <p:spPr>
              <a:xfrm rot="16200000">
                <a:off x="1676400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2174B78-36DB-4A49-BC44-246A31CF4EDE}"/>
                  </a:ext>
                </a:extLst>
              </p:cNvPr>
              <p:cNvSpPr/>
              <p:nvPr/>
            </p:nvSpPr>
            <p:spPr>
              <a:xfrm rot="16200000">
                <a:off x="2181626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26163B-7E98-F94E-8ED0-10DA8FE939FD}"/>
                  </a:ext>
                </a:extLst>
              </p:cNvPr>
              <p:cNvSpPr/>
              <p:nvPr/>
            </p:nvSpPr>
            <p:spPr>
              <a:xfrm rot="5400000">
                <a:off x="3184297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941539F-1369-7744-8B50-55E9551D6BD3}"/>
                  </a:ext>
                </a:extLst>
              </p:cNvPr>
              <p:cNvSpPr/>
              <p:nvPr/>
            </p:nvSpPr>
            <p:spPr>
              <a:xfrm rot="5400000">
                <a:off x="2679071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6CE7E7D-E3B1-F442-A9B8-10D37C888E7C}"/>
                  </a:ext>
                </a:extLst>
              </p:cNvPr>
              <p:cNvSpPr/>
              <p:nvPr/>
            </p:nvSpPr>
            <p:spPr>
              <a:xfrm rot="5400000">
                <a:off x="4186968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FBF4A64-4E09-B84A-82AD-75DD885BFB72}"/>
                  </a:ext>
                </a:extLst>
              </p:cNvPr>
              <p:cNvSpPr/>
              <p:nvPr/>
            </p:nvSpPr>
            <p:spPr>
              <a:xfrm rot="5400000">
                <a:off x="3681742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B62B70-C0D4-5F46-94A0-5FC131FA8EE0}"/>
                  </a:ext>
                </a:extLst>
              </p:cNvPr>
              <p:cNvSpPr/>
              <p:nvPr/>
            </p:nvSpPr>
            <p:spPr>
              <a:xfrm rot="5400000">
                <a:off x="5189639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DF57091-47E9-B848-A009-F5233CC3555B}"/>
                  </a:ext>
                </a:extLst>
              </p:cNvPr>
              <p:cNvSpPr/>
              <p:nvPr/>
            </p:nvSpPr>
            <p:spPr>
              <a:xfrm rot="5400000">
                <a:off x="4684413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3A37D53-0F9C-7A48-A71D-7CC51A7F1CD1}"/>
                  </a:ext>
                </a:extLst>
              </p:cNvPr>
              <p:cNvSpPr/>
              <p:nvPr/>
            </p:nvSpPr>
            <p:spPr>
              <a:xfrm rot="5400000">
                <a:off x="6192311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BDEB32D-8464-9B40-8D2C-8CCA83C7AE03}"/>
                  </a:ext>
                </a:extLst>
              </p:cNvPr>
              <p:cNvSpPr/>
              <p:nvPr/>
            </p:nvSpPr>
            <p:spPr>
              <a:xfrm rot="5400000">
                <a:off x="5687085" y="5948781"/>
                <a:ext cx="360889" cy="360889"/>
              </a:xfrm>
              <a:prstGeom prst="ellipse">
                <a:avLst/>
              </a:prstGeom>
              <a:noFill/>
              <a:ln w="12700" cap="rnd" cmpd="sng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4B2A4E3-9797-E14F-8820-D727C012C8CD}"/>
              </a:ext>
            </a:extLst>
          </p:cNvPr>
          <p:cNvSpPr txBox="1"/>
          <p:nvPr/>
        </p:nvSpPr>
        <p:spPr>
          <a:xfrm>
            <a:off x="4804515" y="5722501"/>
            <a:ext cx="2481449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Player’s Machines</a:t>
            </a:r>
          </a:p>
        </p:txBody>
      </p:sp>
    </p:spTree>
    <p:extLst>
      <p:ext uri="{BB962C8B-B14F-4D97-AF65-F5344CB8AC3E}">
        <p14:creationId xmlns:p14="http://schemas.microsoft.com/office/powerpoint/2010/main" val="175402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46D9-5D43-A445-AF77-937C4CCF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Nash Equilibrium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222C2-EC65-1348-A8EB-219028D18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Nash Equilibrium: the strategy profile where all players will not change their strategy even they know the other player’s strategy.</a:t>
            </a:r>
          </a:p>
          <a:p>
            <a:endParaRPr lang="en-US" sz="2800" dirty="0"/>
          </a:p>
          <a:p>
            <a:r>
              <a:rPr lang="en-US" sz="2800" dirty="0"/>
              <a:t>Computing Nash Equilibrium is a PPAD (</a:t>
            </a:r>
            <a:r>
              <a:rPr lang="en-US" dirty="0"/>
              <a:t>Polynomial Parity Arguments on Directed graphs)</a:t>
            </a:r>
            <a:r>
              <a:rPr lang="en-US" sz="2800" dirty="0"/>
              <a:t> problem.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AE13C-1019-3642-ABB9-D4D07B1B7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CF3B5C-9741-CA49-ABAF-FDB6301CC907}"/>
              </a:ext>
            </a:extLst>
          </p:cNvPr>
          <p:cNvSpPr/>
          <p:nvPr/>
        </p:nvSpPr>
        <p:spPr>
          <a:xfrm>
            <a:off x="1826217" y="4534546"/>
            <a:ext cx="5460569" cy="150075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8354C7-3F1C-B240-9369-FA338D1C9529}"/>
              </a:ext>
            </a:extLst>
          </p:cNvPr>
          <p:cNvSpPr/>
          <p:nvPr/>
        </p:nvSpPr>
        <p:spPr>
          <a:xfrm>
            <a:off x="2665523" y="4826667"/>
            <a:ext cx="3430477" cy="94281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2CAF98-D8FB-D84C-80F9-2D723E08A8A4}"/>
              </a:ext>
            </a:extLst>
          </p:cNvPr>
          <p:cNvSpPr/>
          <p:nvPr/>
        </p:nvSpPr>
        <p:spPr>
          <a:xfrm>
            <a:off x="4060897" y="4994974"/>
            <a:ext cx="1517156" cy="57989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547A3-BE8F-9F49-B103-28317D399E72}"/>
              </a:ext>
            </a:extLst>
          </p:cNvPr>
          <p:cNvSpPr txBox="1"/>
          <p:nvPr/>
        </p:nvSpPr>
        <p:spPr>
          <a:xfrm>
            <a:off x="2792888" y="5144184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PPAD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78D3-9DEF-4E4C-BDA4-166EC0401EFF}"/>
              </a:ext>
            </a:extLst>
          </p:cNvPr>
          <p:cNvSpPr txBox="1"/>
          <p:nvPr/>
        </p:nvSpPr>
        <p:spPr>
          <a:xfrm>
            <a:off x="2108144" y="512845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NP</a:t>
            </a:r>
          </a:p>
        </p:txBody>
      </p:sp>
    </p:spTree>
    <p:extLst>
      <p:ext uri="{BB962C8B-B14F-4D97-AF65-F5344CB8AC3E}">
        <p14:creationId xmlns:p14="http://schemas.microsoft.com/office/powerpoint/2010/main" val="2315417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0840-D4BE-564B-B4E8-0F9848B8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Bugs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53485-849C-E345-ABFA-99083C15F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Sounds pointless, again.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Why are we still doing research on this?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07C7-110B-FE4C-BF8E-FFC813D1E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6540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3052E-782C-364F-BE56-B981CAD1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Grand Challenge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AE94BC-3882-3F4C-8827-9F2D3002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69116"/>
            <a:ext cx="10709600" cy="4555200"/>
          </a:xfrm>
        </p:spPr>
        <p:txBody>
          <a:bodyPr/>
          <a:lstStyle/>
          <a:p>
            <a:pPr marL="101597" indent="0">
              <a:lnSpc>
                <a:spcPct val="100000"/>
              </a:lnSpc>
              <a:spcBef>
                <a:spcPts val="800"/>
              </a:spcBef>
              <a:buSzPct val="100000"/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First Place: $2,000,000</a:t>
            </a:r>
          </a:p>
          <a:p>
            <a:pPr marL="101597" indent="0">
              <a:lnSpc>
                <a:spcPct val="100000"/>
              </a:lnSpc>
              <a:spcBef>
                <a:spcPts val="800"/>
              </a:spcBef>
              <a:buSzPct val="100000"/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Second Place: $1,000,000</a:t>
            </a:r>
          </a:p>
          <a:p>
            <a:pPr marL="101597" indent="0">
              <a:lnSpc>
                <a:spcPct val="100000"/>
              </a:lnSpc>
              <a:spcBef>
                <a:spcPts val="800"/>
              </a:spcBef>
              <a:buSzPct val="100000"/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Third Place: $750,000</a:t>
            </a:r>
          </a:p>
          <a:p>
            <a:endParaRPr lang="en-US" sz="2667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1AA32-72DB-484C-ADF2-554BCA20B9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8BF7A-A655-CC46-B94D-16F06605BF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213" y="3187167"/>
            <a:ext cx="10010987" cy="32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A3052E-782C-364F-BE56-B981CAD1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Tactics Matters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AE94BC-3882-3F4C-8827-9F2D3002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69116"/>
            <a:ext cx="10709600" cy="4555200"/>
          </a:xfrm>
        </p:spPr>
        <p:txBody>
          <a:bodyPr/>
          <a:lstStyle/>
          <a:p>
            <a:pPr marL="101597" indent="0">
              <a:lnSpc>
                <a:spcPct val="100000"/>
              </a:lnSpc>
              <a:spcBef>
                <a:spcPts val="800"/>
              </a:spcBef>
              <a:buSzPct val="100000"/>
              <a:buNone/>
            </a:pP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First Place: $2,000,000</a:t>
            </a:r>
          </a:p>
          <a:p>
            <a:pPr marL="101597" indent="0">
              <a:lnSpc>
                <a:spcPct val="100000"/>
              </a:lnSpc>
              <a:spcBef>
                <a:spcPts val="800"/>
              </a:spcBef>
              <a:buSzPct val="100000"/>
              <a:buNone/>
            </a:pP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Second Place: $1,000,000</a:t>
            </a:r>
          </a:p>
          <a:p>
            <a:pPr marL="101597" indent="0">
              <a:lnSpc>
                <a:spcPct val="100000"/>
              </a:lnSpc>
              <a:spcBef>
                <a:spcPts val="800"/>
              </a:spcBef>
              <a:buSzPct val="100000"/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Third Place: $750,000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1AA32-72DB-484C-ADF2-554BCA20B9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162D94-AEE1-1541-9D24-B7FD72C7C57C}"/>
              </a:ext>
            </a:extLst>
          </p:cNvPr>
          <p:cNvSpPr/>
          <p:nvPr/>
        </p:nvSpPr>
        <p:spPr>
          <a:xfrm>
            <a:off x="4577420" y="3977641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, if you choose </a:t>
            </a:r>
            <a:r>
              <a:rPr lang="en-US" sz="4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 to attack or patch.</a:t>
            </a:r>
          </a:p>
        </p:txBody>
      </p:sp>
    </p:spTree>
    <p:extLst>
      <p:ext uri="{BB962C8B-B14F-4D97-AF65-F5344CB8AC3E}">
        <p14:creationId xmlns:p14="http://schemas.microsoft.com/office/powerpoint/2010/main" val="6215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AA3E-6693-1747-9031-0B4030BB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C0DF9-6C3A-7646-BE9A-5DB149D45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 Latin word </a:t>
            </a:r>
            <a:r>
              <a:rPr lang="en-US" i="1" dirty="0" err="1"/>
              <a:t>scientia</a:t>
            </a:r>
            <a:r>
              <a:rPr lang="en-US" dirty="0"/>
              <a:t>, meaning "knowledge"</a:t>
            </a:r>
          </a:p>
          <a:p>
            <a:endParaRPr lang="en-US" dirty="0"/>
          </a:p>
          <a:p>
            <a:r>
              <a:rPr lang="en-US" dirty="0"/>
              <a:t>Science is a set of knowledge statements.</a:t>
            </a:r>
          </a:p>
          <a:p>
            <a:endParaRPr lang="en-US" dirty="0"/>
          </a:p>
          <a:p>
            <a:r>
              <a:rPr lang="en-US" dirty="0"/>
              <a:t>Two types of knowledge claims:</a:t>
            </a:r>
          </a:p>
          <a:p>
            <a:pPr lvl="1"/>
            <a:r>
              <a:rPr lang="en-US" sz="2400" b="1" dirty="0"/>
              <a:t>Deductive</a:t>
            </a:r>
            <a:r>
              <a:rPr lang="en-US" sz="2400" dirty="0"/>
              <a:t> statement and </a:t>
            </a:r>
            <a:r>
              <a:rPr lang="en-US" sz="2400" b="1" dirty="0"/>
              <a:t>Inductive</a:t>
            </a:r>
            <a:r>
              <a:rPr lang="en-US" sz="2400" dirty="0"/>
              <a:t>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D9408-AD97-8247-9538-9BD2238A9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E226-CD36-694B-BA6D-A28C5BFC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80" y="1667932"/>
            <a:ext cx="3364231" cy="3364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7938E1-D8C0-3247-AF60-3A5E3C3075BF}"/>
              </a:ext>
            </a:extLst>
          </p:cNvPr>
          <p:cNvSpPr/>
          <p:nvPr/>
        </p:nvSpPr>
        <p:spPr>
          <a:xfrm>
            <a:off x="415600" y="6326083"/>
            <a:ext cx="4509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www.freepik.com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/free-photos-vectors/science</a:t>
            </a:r>
          </a:p>
        </p:txBody>
      </p:sp>
    </p:spTree>
    <p:extLst>
      <p:ext uri="{BB962C8B-B14F-4D97-AF65-F5344CB8AC3E}">
        <p14:creationId xmlns:p14="http://schemas.microsoft.com/office/powerpoint/2010/main" val="3177492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2324-F920-5C42-A763-F78A8A27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DAE36-4D4C-6E40-94C1-960C4347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National Security Agency </a:t>
            </a:r>
            <a:r>
              <a:rPr lang="en-US" sz="48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discloses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91% of the zero-day vulnerabilities (that it discovers in software made and/or used in the U.S. to developers).</a:t>
            </a:r>
          </a:p>
          <a:p>
            <a:pPr marL="0" indent="0" algn="r">
              <a:buNone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r">
              <a:buNone/>
            </a:pPr>
            <a:r>
              <a:rPr lang="en-US" sz="2667" dirty="0">
                <a:latin typeface="Roboto Light" panose="02000000000000000000" pitchFamily="2" charset="0"/>
                <a:ea typeface="Roboto Light" panose="02000000000000000000" pitchFamily="2" charset="0"/>
              </a:rPr>
              <a:t> Admiral Michael Rogers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1E87A-9769-214C-8943-D25174D25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1227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BD8-C6D2-F04C-9A2D-1C3D55ED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8DB92-C6E9-334B-BEB7-0FB621BA29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CA6CC-90E7-184A-858B-690263EC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49" y="495888"/>
            <a:ext cx="4841607" cy="6362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AB677-A715-BD46-8CFD-60A13F96428C}"/>
              </a:ext>
            </a:extLst>
          </p:cNvPr>
          <p:cNvSpPr txBox="1"/>
          <p:nvPr/>
        </p:nvSpPr>
        <p:spPr>
          <a:xfrm>
            <a:off x="1364566" y="2715064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5 business days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2F4331-9504-E848-9CF1-344EEEE45D01}"/>
              </a:ext>
            </a:extLst>
          </p:cNvPr>
          <p:cNvCxnSpPr>
            <a:stCxn id="7" idx="3"/>
          </p:cNvCxnSpPr>
          <p:nvPr/>
        </p:nvCxnSpPr>
        <p:spPr>
          <a:xfrm flipV="1">
            <a:off x="3748552" y="2869809"/>
            <a:ext cx="668703" cy="760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949161-BCBF-314D-90AF-F38BB09A183B}"/>
              </a:ext>
            </a:extLst>
          </p:cNvPr>
          <p:cNvSpPr txBox="1"/>
          <p:nvPr/>
        </p:nvSpPr>
        <p:spPr>
          <a:xfrm>
            <a:off x="1364566" y="3809999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7 business days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9EE08B-1DB1-DE42-A351-2D6DF755832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48552" y="4040832"/>
            <a:ext cx="1400223" cy="99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82587F-4E04-B64A-90CC-7F7301637C7F}"/>
              </a:ext>
            </a:extLst>
          </p:cNvPr>
          <p:cNvSpPr txBox="1"/>
          <p:nvPr/>
        </p:nvSpPr>
        <p:spPr>
          <a:xfrm>
            <a:off x="1364566" y="6005525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7 business days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20EDCC-60EE-064E-B8D3-E7CEF3DEC42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748552" y="6236358"/>
            <a:ext cx="700111" cy="2308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58D655-2079-D74D-BE66-F9D62D347F5C}"/>
              </a:ext>
            </a:extLst>
          </p:cNvPr>
          <p:cNvSpPr txBox="1"/>
          <p:nvPr/>
        </p:nvSpPr>
        <p:spPr>
          <a:xfrm>
            <a:off x="9208046" y="4990306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5 business days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8FBD89-45C4-BF47-B8D5-123AB6728AF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32556" y="5221139"/>
            <a:ext cx="575490" cy="2308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2DA18A9-63A4-C04F-8CBD-6AD02838B672}"/>
              </a:ext>
            </a:extLst>
          </p:cNvPr>
          <p:cNvSpPr/>
          <p:nvPr/>
        </p:nvSpPr>
        <p:spPr>
          <a:xfrm>
            <a:off x="8495844" y="6326083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 panose="02000000000000000000" pitchFamily="2" charset="0"/>
              </a:rPr>
              <a:t>Vulnerabilities Equities Process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3E75-ECA6-764F-A03B-9D4889D8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DD6C1-478E-D044-9505-9A6694534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000" dirty="0"/>
              <a:t>How much is the vulnerable system used in the core internet infrastructure, in other critical infrastructure systems, in the U.S. economy, and/or in national security systems?</a:t>
            </a:r>
          </a:p>
          <a:p>
            <a:pPr fontAlgn="base"/>
            <a:r>
              <a:rPr lang="en-US" sz="2000" dirty="0"/>
              <a:t>Does the vulnerability, if left unpatched, impose significant risk?</a:t>
            </a:r>
          </a:p>
          <a:p>
            <a:pPr fontAlgn="base"/>
            <a:r>
              <a:rPr lang="en-US" sz="2000" dirty="0"/>
              <a:t>How much harm could an adversary nation or criminal group do with knowledge of this vulnerability?</a:t>
            </a:r>
          </a:p>
          <a:p>
            <a:pPr fontAlgn="base"/>
            <a:r>
              <a:rPr lang="en-US" sz="2000" dirty="0"/>
              <a:t>How likely is it that we would know if someone else was exploiting it?</a:t>
            </a:r>
          </a:p>
          <a:p>
            <a:pPr fontAlgn="base"/>
            <a:r>
              <a:rPr lang="en-US" sz="2000" dirty="0"/>
              <a:t>How badly do we need the intelligence we think we can get from exploiting the vulnerability?</a:t>
            </a:r>
          </a:p>
          <a:p>
            <a:pPr fontAlgn="base"/>
            <a:r>
              <a:rPr lang="en-US" sz="2000" dirty="0"/>
              <a:t>Are there other ways we can get it?</a:t>
            </a:r>
          </a:p>
          <a:p>
            <a:pPr fontAlgn="base"/>
            <a:r>
              <a:rPr lang="en-US" sz="2000" dirty="0"/>
              <a:t>Could we utilize the vulnerability for a short period of time before we disclose it?</a:t>
            </a:r>
          </a:p>
          <a:p>
            <a:pPr fontAlgn="base"/>
            <a:r>
              <a:rPr lang="en-US" sz="2000" dirty="0"/>
              <a:t>How likely is it that someone else will discover the vulnerability?</a:t>
            </a:r>
          </a:p>
          <a:p>
            <a:pPr fontAlgn="base"/>
            <a:r>
              <a:rPr lang="en-US" sz="2000" dirty="0"/>
              <a:t>Can the vulnerability be patched or otherwise mitigated?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D041B-BC28-6245-829F-BD3A3B4A7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298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79F4-4E0D-4646-ACB9-F4D33B79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Involved Departments / Offices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3448F-1A56-2147-9F67-5EDAB5410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dirty="0"/>
              <a:t>Office of Management and Budget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Office of the Director of National Intelligence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the Treasury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State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Justice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Homeland Security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Energy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Defense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Department of Commerce</a:t>
            </a:r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Central Intelligence Agency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FF2A9-5240-0D43-A6B9-4CE60CBAF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513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15600" y="679710"/>
            <a:ext cx="11360800" cy="763500"/>
          </a:xfrm>
        </p:spPr>
        <p:txBody>
          <a:bodyPr anchor="ctr"/>
          <a:lstStyle/>
          <a:p>
            <a:pPr marL="101597"/>
            <a:r>
              <a:rPr lang="en-US" dirty="0">
                <a:solidFill>
                  <a:srgbClr val="000000"/>
                </a:solidFill>
              </a:rPr>
              <a:t>The Future of Software Security: Cyber Autonomy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44</a:t>
            </a:fld>
            <a:endParaRPr lang="uk-UA"/>
          </a:p>
        </p:txBody>
      </p:sp>
      <p:sp>
        <p:nvSpPr>
          <p:cNvPr id="17" name="Rectangle 16"/>
          <p:cNvSpPr/>
          <p:nvPr/>
        </p:nvSpPr>
        <p:spPr>
          <a:xfrm>
            <a:off x="6578876" y="3898555"/>
            <a:ext cx="4806137" cy="1436272"/>
          </a:xfrm>
          <a:prstGeom prst="rect">
            <a:avLst/>
          </a:prstGeom>
          <a:noFill/>
          <a:ln>
            <a:solidFill>
              <a:srgbClr val="DE7E2B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9" name="Rectangle 18"/>
          <p:cNvSpPr/>
          <p:nvPr/>
        </p:nvSpPr>
        <p:spPr>
          <a:xfrm>
            <a:off x="778489" y="3898555"/>
            <a:ext cx="4815840" cy="1436272"/>
          </a:xfrm>
          <a:prstGeom prst="rect">
            <a:avLst/>
          </a:prstGeom>
          <a:noFill/>
          <a:ln>
            <a:solidFill>
              <a:schemeClr val="accent3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0" name="Right Arrow 19"/>
          <p:cNvSpPr/>
          <p:nvPr/>
        </p:nvSpPr>
        <p:spPr>
          <a:xfrm flipH="1">
            <a:off x="4893935" y="4842067"/>
            <a:ext cx="2404132" cy="4369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1" name="TextBox 20"/>
          <p:cNvSpPr txBox="1"/>
          <p:nvPr/>
        </p:nvSpPr>
        <p:spPr>
          <a:xfrm>
            <a:off x="4082599" y="5644064"/>
            <a:ext cx="39629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Roboto Light"/>
                <a:cs typeface="Roboto Light"/>
              </a:rPr>
              <a:t>Develop New Techniques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93935" y="3988557"/>
            <a:ext cx="2404132" cy="436988"/>
          </a:xfrm>
          <a:prstGeom prst="rightArrow">
            <a:avLst/>
          </a:prstGeom>
          <a:solidFill>
            <a:srgbClr val="DE7E2B"/>
          </a:solidFill>
          <a:ln>
            <a:solidFill>
              <a:srgbClr val="DE7E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3" name="TextBox 22"/>
          <p:cNvSpPr txBox="1"/>
          <p:nvPr/>
        </p:nvSpPr>
        <p:spPr>
          <a:xfrm>
            <a:off x="4157008" y="3161849"/>
            <a:ext cx="3877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Roboto Light"/>
                <a:cs typeface="Roboto Light"/>
              </a:rPr>
              <a:t>Update Optimal Decision</a:t>
            </a:r>
            <a:endParaRPr lang="en-US" sz="2667" baseline="30000" dirty="0">
              <a:latin typeface="Roboto Light"/>
              <a:cs typeface="Roboto Light"/>
            </a:endParaRPr>
          </a:p>
        </p:txBody>
      </p:sp>
      <p:sp>
        <p:nvSpPr>
          <p:cNvPr id="24" name="Snip Single Corner Rectangle 23"/>
          <p:cNvSpPr/>
          <p:nvPr/>
        </p:nvSpPr>
        <p:spPr>
          <a:xfrm>
            <a:off x="2464485" y="5025592"/>
            <a:ext cx="2198959" cy="618473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rgbClr val="000000"/>
                </a:solidFill>
                <a:latin typeface="Roboto Light"/>
                <a:cs typeface="Roboto Light"/>
              </a:rPr>
              <a:t>New Technique</a:t>
            </a:r>
          </a:p>
        </p:txBody>
      </p:sp>
      <p:sp>
        <p:nvSpPr>
          <p:cNvPr id="25" name="Snip Single Corner Rectangle 24"/>
          <p:cNvSpPr/>
          <p:nvPr/>
        </p:nvSpPr>
        <p:spPr>
          <a:xfrm>
            <a:off x="7457901" y="3681658"/>
            <a:ext cx="2493889" cy="618473"/>
          </a:xfrm>
          <a:prstGeom prst="snip1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Roboto Light"/>
                <a:cs typeface="Roboto Light"/>
              </a:rPr>
              <a:t>Updated Decision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12086"/>
            <a:ext cx="11360800" cy="1839760"/>
          </a:xfrm>
        </p:spPr>
        <p:txBody>
          <a:bodyPr/>
          <a:lstStyle/>
          <a:p>
            <a:r>
              <a:rPr lang="en-US" dirty="0">
                <a:latin typeface="Roboto "/>
                <a:cs typeface="Roboto "/>
              </a:rPr>
              <a:t>To build a framework to </a:t>
            </a:r>
            <a:r>
              <a:rPr lang="en-US" dirty="0">
                <a:solidFill>
                  <a:schemeClr val="accent4"/>
                </a:solidFill>
                <a:latin typeface="Roboto "/>
                <a:cs typeface="Roboto "/>
              </a:rPr>
              <a:t>systematically</a:t>
            </a:r>
            <a:r>
              <a:rPr lang="en-US" dirty="0">
                <a:latin typeface="Roboto "/>
                <a:cs typeface="Roboto "/>
              </a:rPr>
              <a:t> reason about how to mitigate software vulnerabilities</a:t>
            </a:r>
          </a:p>
          <a:p>
            <a:r>
              <a:rPr lang="en-US" dirty="0">
                <a:latin typeface="Roboto "/>
                <a:cs typeface="Roboto "/>
              </a:rPr>
              <a:t>To provide a </a:t>
            </a:r>
            <a:r>
              <a:rPr lang="en-US" dirty="0">
                <a:solidFill>
                  <a:srgbClr val="399F97"/>
                </a:solidFill>
                <a:latin typeface="Roboto "/>
                <a:cs typeface="Roboto "/>
              </a:rPr>
              <a:t>holistic</a:t>
            </a:r>
            <a:r>
              <a:rPr lang="en-US" dirty="0">
                <a:latin typeface="Roboto "/>
                <a:cs typeface="Roboto "/>
              </a:rPr>
              <a:t> approach to software security study</a:t>
            </a:r>
          </a:p>
          <a:p>
            <a:endParaRPr lang="en-US" dirty="0">
              <a:latin typeface="Roboto "/>
              <a:cs typeface="Roboto 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C161B1-F951-CC41-B0D6-223E60FEEF6E}"/>
              </a:ext>
            </a:extLst>
          </p:cNvPr>
          <p:cNvSpPr/>
          <p:nvPr/>
        </p:nvSpPr>
        <p:spPr>
          <a:xfrm>
            <a:off x="7186428" y="4204432"/>
            <a:ext cx="3591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 Light"/>
                <a:ea typeface="Fjalla One"/>
                <a:cs typeface="Roboto Light"/>
                <a:sym typeface="Fjalla One"/>
              </a:rPr>
              <a:t>Deal with Bugs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Roboto Light"/>
                <a:cs typeface="Roboto Light"/>
                <a:sym typeface="Fjalla One"/>
              </a:rPr>
              <a:t>(Tactics and Techniques)</a:t>
            </a:r>
            <a:endParaRPr lang="en-US" sz="12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13AFCE-E444-AA42-A9DB-A8F489B448B2}"/>
              </a:ext>
            </a:extLst>
          </p:cNvPr>
          <p:cNvSpPr/>
          <p:nvPr/>
        </p:nvSpPr>
        <p:spPr>
          <a:xfrm>
            <a:off x="2214032" y="4204432"/>
            <a:ext cx="1944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Roboto Light"/>
                <a:ea typeface="Fjalla One"/>
                <a:cs typeface="Roboto Light"/>
                <a:sym typeface="Fjalla One"/>
              </a:rPr>
              <a:t>Find Bugs</a:t>
            </a:r>
          </a:p>
          <a:p>
            <a:pPr algn="ctr"/>
            <a:r>
              <a:rPr lang="en-US" sz="2400" dirty="0">
                <a:latin typeface="Roboto Light"/>
                <a:cs typeface="Roboto Light"/>
                <a:sym typeface="Fjalla One"/>
              </a:rPr>
              <a:t>(Techniques)</a:t>
            </a:r>
            <a:endParaRPr lang="en-US" sz="1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1912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E0D-7E04-3D4F-8CC1-2527AB5F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9A5ED-412E-2648-ACC2-678B8D8CE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Which is the following does </a:t>
            </a:r>
            <a:r>
              <a:rPr lang="en-US" b="1" dirty="0"/>
              <a:t>NOT</a:t>
            </a:r>
            <a:r>
              <a:rPr lang="en-US" dirty="0"/>
              <a:t> contain inductive reasoning:</a:t>
            </a:r>
          </a:p>
          <a:p>
            <a:pPr marL="76200" indent="0">
              <a:buNone/>
            </a:pPr>
            <a:endParaRPr lang="en-US" dirty="0"/>
          </a:p>
          <a:p>
            <a:pPr marL="533400" indent="-457200">
              <a:buAutoNum type="arabicPeriod"/>
            </a:pPr>
            <a:r>
              <a:rPr lang="en-US" dirty="0"/>
              <a:t>Computer Science</a:t>
            </a:r>
          </a:p>
          <a:p>
            <a:pPr marL="533400" indent="-457200">
              <a:buAutoNum type="arabicPeriod"/>
            </a:pPr>
            <a:r>
              <a:rPr lang="en-US" dirty="0"/>
              <a:t>Physical Science</a:t>
            </a:r>
          </a:p>
          <a:p>
            <a:pPr marL="533400" indent="-457200">
              <a:buAutoNum type="arabicPeriod"/>
            </a:pPr>
            <a:r>
              <a:rPr lang="en-US" dirty="0"/>
              <a:t>Social Science</a:t>
            </a:r>
          </a:p>
          <a:p>
            <a:pPr marL="533400" indent="-457200">
              <a:buAutoNum type="arabicPeriod"/>
            </a:pPr>
            <a:r>
              <a:rPr lang="en-US" dirty="0"/>
              <a:t>Math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E31A8-B47A-7B4C-B920-E73BFC08E4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152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F4FD-1D79-4044-803B-75A70971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TODOs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CB422-97F5-C148-8540-C8386D14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Project 1: 1/14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SOK: (State of) The Art of War: Offensive Techniques in Binary Analysis</a:t>
            </a:r>
          </a:p>
          <a:p>
            <a:pPr marL="76200" indent="0">
              <a:lnSpc>
                <a:spcPct val="100000"/>
              </a:lnSpc>
              <a:spcBef>
                <a:spcPts val="2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Project 6: 1/16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Before We Knew It : An Empirical Study of Zero-Day Attacks In The Real World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Get ready! Not a single-paper presentation! Send me the read list before topic presentation.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Check emails for teaming result by today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Check course website for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Topic presentation schedule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Seed papers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85917-064F-E445-B284-F949F15A4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074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D9BA-865A-9645-8FD4-101C429D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818FE-0D15-9B44-B8E8-832BABAF2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218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79DE-48E8-844D-8556-70D0843A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8C94B-65CF-884B-99B0-9578C2255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Produces statements that </a:t>
            </a:r>
            <a:r>
              <a:rPr lang="en-US" b="1" dirty="0"/>
              <a:t>follow with certainty</a:t>
            </a:r>
            <a:r>
              <a:rPr lang="en-US" dirty="0"/>
              <a:t> from a </a:t>
            </a:r>
            <a:r>
              <a:rPr lang="en-US" b="1" dirty="0"/>
              <a:t>self-consistent</a:t>
            </a:r>
            <a:r>
              <a:rPr lang="en-US" dirty="0"/>
              <a:t> set of axioms</a:t>
            </a:r>
          </a:p>
          <a:p>
            <a:endParaRPr lang="en-US" dirty="0"/>
          </a:p>
          <a:p>
            <a:r>
              <a:rPr lang="en-US" dirty="0"/>
              <a:t>Examples?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D2C4-A476-F946-BCAC-B30C852B7E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992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1E3-09DA-C84A-92A2-60A82E7A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9E60-2C84-A24F-AA17-C10E5DD94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conclusions about the empirical world using </a:t>
            </a:r>
            <a:r>
              <a:rPr lang="en-US" b="1" dirty="0"/>
              <a:t>observations and inferences</a:t>
            </a:r>
            <a:r>
              <a:rPr lang="en-US" dirty="0"/>
              <a:t> from those observations</a:t>
            </a:r>
          </a:p>
          <a:p>
            <a:pPr lvl="1"/>
            <a:r>
              <a:rPr lang="en-US" dirty="0"/>
              <a:t>Conclusions include more than observations</a:t>
            </a:r>
          </a:p>
          <a:p>
            <a:endParaRPr lang="en-US" dirty="0"/>
          </a:p>
          <a:p>
            <a:r>
              <a:rPr lang="en-US" dirty="0"/>
              <a:t>Examples?</a:t>
            </a:r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Question: Is computer science deduction or induction?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D9487-6BB1-8144-B539-6E2AE8095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412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4509-C8FA-4D4E-8F0F-96FF6B39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Deduction </a:t>
            </a:r>
            <a:r>
              <a:rPr lang="en-US" dirty="0" err="1"/>
              <a:t>v.s</a:t>
            </a:r>
            <a:r>
              <a:rPr lang="en-US" dirty="0"/>
              <a:t>.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00D56-346C-8541-9087-D5ACB26B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Deductive statements: Certain consequences of the premises</a:t>
            </a:r>
          </a:p>
          <a:p>
            <a:r>
              <a:rPr lang="en-US" dirty="0"/>
              <a:t>Inductive statements: Always subject to error</a:t>
            </a:r>
          </a:p>
          <a:p>
            <a:endParaRPr lang="en-US" dirty="0"/>
          </a:p>
          <a:p>
            <a:r>
              <a:rPr lang="en-US" dirty="0"/>
              <a:t>Pure deduction offers no route to reliable knowledge about the world</a:t>
            </a:r>
          </a:p>
          <a:p>
            <a:r>
              <a:rPr lang="en-US" dirty="0"/>
              <a:t>Induction, does allow general statements about the world, but we can never be sure that they are true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Einstein:</a:t>
            </a:r>
          </a:p>
          <a:p>
            <a:pPr marL="76200" indent="0">
              <a:buNone/>
            </a:pPr>
            <a:r>
              <a:rPr lang="en-US" dirty="0"/>
              <a:t>“As far as the laws of Mathematics refer to reality they are not certain, and as far as they are certain they do not refer to reality.”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7AF5-C707-DF4A-8E9C-9832F09EC7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108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779D-8D17-BC41-954D-CF4D451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--- Turing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32892-8463-8941-A1AC-D443AD62F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5E06C-A01E-3E43-9DC1-B8147A6D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22" y="1898043"/>
            <a:ext cx="3418729" cy="455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F4F02F-86DD-6440-B809-3DDAE2793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6980"/>
            <a:ext cx="4065377" cy="32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1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FD29-518F-4146-84A1-676F534F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3BEA3-910B-A449-A92A-50B2DCFBC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Inductive Statement:</a:t>
            </a:r>
          </a:p>
          <a:p>
            <a:pPr marL="76200" indent="0">
              <a:buNone/>
            </a:pPr>
            <a:endParaRPr lang="en-US" sz="2800" dirty="0"/>
          </a:p>
          <a:p>
            <a:pPr marL="76200" indent="0">
              <a:buNone/>
            </a:pPr>
            <a:r>
              <a:rPr lang="en-US" sz="2800" dirty="0"/>
              <a:t>	A Turing machine can compute any problem.</a:t>
            </a:r>
          </a:p>
          <a:p>
            <a:pPr marL="76200" indent="0">
              <a:buNone/>
            </a:pPr>
            <a:endParaRPr lang="en-US" sz="2800" dirty="0"/>
          </a:p>
          <a:p>
            <a:pPr marL="76200" indent="0">
              <a:buNone/>
            </a:pPr>
            <a:r>
              <a:rPr lang="en-US" sz="2800" dirty="0"/>
              <a:t>Is this correct?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5E747-6C77-1F48-B37F-8636BB6DC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3603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TiffanyAcademic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30C02"/>
      </a:accent1>
      <a:accent2>
        <a:srgbClr val="DE7E2B"/>
      </a:accent2>
      <a:accent3>
        <a:srgbClr val="3170BA"/>
      </a:accent3>
      <a:accent4>
        <a:srgbClr val="399F97"/>
      </a:accent4>
      <a:accent5>
        <a:srgbClr val="44AEA8"/>
      </a:accent5>
      <a:accent6>
        <a:srgbClr val="DE7E2B"/>
      </a:accent6>
      <a:hlink>
        <a:srgbClr val="3170BA"/>
      </a:hlink>
      <a:folHlink>
        <a:srgbClr val="3170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91" id="{EDE63008-DCFA-C341-8560-B1F37C62236B}" vid="{1B7A955F-66A3-3046-904E-85670FDBEF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474</TotalTime>
  <Words>1675</Words>
  <Application>Microsoft Macintosh PowerPoint</Application>
  <PresentationFormat>Widescreen</PresentationFormat>
  <Paragraphs>458</Paragraphs>
  <Slides>47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Roboto </vt:lpstr>
      <vt:lpstr>Quicksand</vt:lpstr>
      <vt:lpstr>Fjalla One</vt:lpstr>
      <vt:lpstr>Roboto Light</vt:lpstr>
      <vt:lpstr>Calibri</vt:lpstr>
      <vt:lpstr>Roboto</vt:lpstr>
      <vt:lpstr>Wingdings</vt:lpstr>
      <vt:lpstr>Arial</vt:lpstr>
      <vt:lpstr>Courier New</vt:lpstr>
      <vt:lpstr>Default Theme</vt:lpstr>
      <vt:lpstr>From Science, Computer Science, to Software Security</vt:lpstr>
      <vt:lpstr>Logistics</vt:lpstr>
      <vt:lpstr>Logistics</vt:lpstr>
      <vt:lpstr>Science</vt:lpstr>
      <vt:lpstr>Deduction</vt:lpstr>
      <vt:lpstr>Induction</vt:lpstr>
      <vt:lpstr>Deduction v.s. Induction</vt:lpstr>
      <vt:lpstr>Computer Science --- Turing Machine</vt:lpstr>
      <vt:lpstr>Turing Machine</vt:lpstr>
      <vt:lpstr>Halting Problem</vt:lpstr>
      <vt:lpstr>Halting Problem</vt:lpstr>
      <vt:lpstr>Halting Problem</vt:lpstr>
      <vt:lpstr>Halting Problem</vt:lpstr>
      <vt:lpstr>Halting Problem</vt:lpstr>
      <vt:lpstr>Computing Complexity</vt:lpstr>
      <vt:lpstr>Software Security</vt:lpstr>
      <vt:lpstr>Software Security</vt:lpstr>
      <vt:lpstr>Software Security</vt:lpstr>
      <vt:lpstr>Software Security</vt:lpstr>
      <vt:lpstr>The Future of Software Security: Cyber Autonomy</vt:lpstr>
      <vt:lpstr>Finding Bugs</vt:lpstr>
      <vt:lpstr>Finding Bugs</vt:lpstr>
      <vt:lpstr>Finding Bugs</vt:lpstr>
      <vt:lpstr>More about Finding Bugs</vt:lpstr>
      <vt:lpstr>Now Let’s Suppose We Find a Bug</vt:lpstr>
      <vt:lpstr>What Should We Do?</vt:lpstr>
      <vt:lpstr>What Should We Do Now?</vt:lpstr>
      <vt:lpstr>Modeling Decision Making Process</vt:lpstr>
      <vt:lpstr>Modeling Decision Making Process</vt:lpstr>
      <vt:lpstr>Multi-agent Single-round Game</vt:lpstr>
      <vt:lpstr>Actions over Time: Repeated Game</vt:lpstr>
      <vt:lpstr>What to Consider</vt:lpstr>
      <vt:lpstr>What to Consider</vt:lpstr>
      <vt:lpstr>Player Model</vt:lpstr>
      <vt:lpstr>Player Model</vt:lpstr>
      <vt:lpstr>Finding Nash Equilibrium</vt:lpstr>
      <vt:lpstr>How to Deal with Bugs</vt:lpstr>
      <vt:lpstr>Cyber Grand Challenge</vt:lpstr>
      <vt:lpstr>Tactics Matters</vt:lpstr>
      <vt:lpstr>Real World</vt:lpstr>
      <vt:lpstr>PowerPoint Presentation</vt:lpstr>
      <vt:lpstr>Things to Consider</vt:lpstr>
      <vt:lpstr>Involved Departments / Offices</vt:lpstr>
      <vt:lpstr>The Future of Software Security: Cyber Autonomy</vt:lpstr>
      <vt:lpstr>In-Class Test</vt:lpstr>
      <vt:lpstr>Your TODOs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creator>youzhib</dc:creator>
  <cp:lastModifiedBy>youzhib</cp:lastModifiedBy>
  <cp:revision>90</cp:revision>
  <dcterms:created xsi:type="dcterms:W3CDTF">2019-01-09T16:27:08Z</dcterms:created>
  <dcterms:modified xsi:type="dcterms:W3CDTF">2019-01-10T00:21:43Z</dcterms:modified>
</cp:coreProperties>
</file>